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3" r:id="rId6"/>
    <p:sldId id="264" r:id="rId7"/>
    <p:sldId id="261" r:id="rId8"/>
    <p:sldId id="265" r:id="rId9"/>
    <p:sldId id="260" r:id="rId10"/>
    <p:sldId id="267" r:id="rId11"/>
    <p:sldId id="266" r:id="rId12"/>
    <p:sldId id="262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21"/>
    <p:restoredTop sz="96327"/>
  </p:normalViewPr>
  <p:slideViewPr>
    <p:cSldViewPr snapToGrid="0">
      <p:cViewPr varScale="1">
        <p:scale>
          <a:sx n="107" d="100"/>
          <a:sy n="107" d="100"/>
        </p:scale>
        <p:origin x="192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B42501-3EC0-4E91-AD0A-67975693B099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757F4429-0A94-469E-859F-DF36D76D5B17}">
      <dgm:prSet/>
      <dgm:spPr/>
      <dgm:t>
        <a:bodyPr/>
        <a:lstStyle/>
        <a:p>
          <a:r>
            <a:rPr lang="en-US"/>
            <a:t>Full/partial additive model</a:t>
          </a:r>
        </a:p>
      </dgm:t>
    </dgm:pt>
    <dgm:pt modelId="{D8EB918D-7ABA-41ED-AD7F-4B87C373663F}" type="parTrans" cxnId="{7D7E9D31-3143-473F-863F-42F0C0194EB3}">
      <dgm:prSet/>
      <dgm:spPr/>
      <dgm:t>
        <a:bodyPr/>
        <a:lstStyle/>
        <a:p>
          <a:endParaRPr lang="en-US"/>
        </a:p>
      </dgm:t>
    </dgm:pt>
    <dgm:pt modelId="{FAF2ACE0-D7C1-484E-BEB1-130A0B8AC2ED}" type="sibTrans" cxnId="{7D7E9D31-3143-473F-863F-42F0C0194EB3}">
      <dgm:prSet/>
      <dgm:spPr/>
      <dgm:t>
        <a:bodyPr/>
        <a:lstStyle/>
        <a:p>
          <a:endParaRPr lang="en-US"/>
        </a:p>
      </dgm:t>
    </dgm:pt>
    <dgm:pt modelId="{B74FCDB5-9CE4-4605-94E0-2E77141F2060}">
      <dgm:prSet/>
      <dgm:spPr/>
      <dgm:t>
        <a:bodyPr/>
        <a:lstStyle/>
        <a:p>
          <a:r>
            <a:rPr lang="en-US"/>
            <a:t>Simple and easy to understand and interpret</a:t>
          </a:r>
        </a:p>
      </dgm:t>
    </dgm:pt>
    <dgm:pt modelId="{8CE39E30-5BE9-450E-822C-E0D59E29761E}" type="parTrans" cxnId="{473A1ECC-14A3-4603-9E30-9D6EADEDEB92}">
      <dgm:prSet/>
      <dgm:spPr/>
      <dgm:t>
        <a:bodyPr/>
        <a:lstStyle/>
        <a:p>
          <a:endParaRPr lang="en-US"/>
        </a:p>
      </dgm:t>
    </dgm:pt>
    <dgm:pt modelId="{DD4A40A1-101B-4928-9971-D0D774F2DCC4}" type="sibTrans" cxnId="{473A1ECC-14A3-4603-9E30-9D6EADEDEB92}">
      <dgm:prSet/>
      <dgm:spPr/>
      <dgm:t>
        <a:bodyPr/>
        <a:lstStyle/>
        <a:p>
          <a:endParaRPr lang="en-US"/>
        </a:p>
      </dgm:t>
    </dgm:pt>
    <dgm:pt modelId="{2F6E7738-A03F-4177-B9D1-DEA87096B6B4}">
      <dgm:prSet/>
      <dgm:spPr/>
      <dgm:t>
        <a:bodyPr/>
        <a:lstStyle/>
        <a:p>
          <a:r>
            <a:rPr lang="en-US"/>
            <a:t>Works great for linear data with constant variance</a:t>
          </a:r>
        </a:p>
      </dgm:t>
    </dgm:pt>
    <dgm:pt modelId="{25D80064-9412-483C-9129-A8453B0634AA}" type="parTrans" cxnId="{F748531B-6AFF-437F-9AEC-96A1D91A4DB1}">
      <dgm:prSet/>
      <dgm:spPr/>
      <dgm:t>
        <a:bodyPr/>
        <a:lstStyle/>
        <a:p>
          <a:endParaRPr lang="en-US"/>
        </a:p>
      </dgm:t>
    </dgm:pt>
    <dgm:pt modelId="{600A8863-C62C-4B4A-96C4-12DC476FF874}" type="sibTrans" cxnId="{F748531B-6AFF-437F-9AEC-96A1D91A4DB1}">
      <dgm:prSet/>
      <dgm:spPr/>
      <dgm:t>
        <a:bodyPr/>
        <a:lstStyle/>
        <a:p>
          <a:endParaRPr lang="en-US"/>
        </a:p>
      </dgm:t>
    </dgm:pt>
    <dgm:pt modelId="{D675B604-B108-4513-A63C-354CB5F9BA55}">
      <dgm:prSet/>
      <dgm:spPr/>
      <dgm:t>
        <a:bodyPr/>
        <a:lstStyle/>
        <a:p>
          <a:r>
            <a:rPr lang="en-US" dirty="0"/>
            <a:t>Better accuracy, provided no multicollinearity</a:t>
          </a:r>
        </a:p>
      </dgm:t>
    </dgm:pt>
    <dgm:pt modelId="{17F52A40-52DC-4A61-9437-C8345458F450}" type="parTrans" cxnId="{CC650672-1289-4CAF-84E8-2962CD85E07E}">
      <dgm:prSet/>
      <dgm:spPr/>
      <dgm:t>
        <a:bodyPr/>
        <a:lstStyle/>
        <a:p>
          <a:endParaRPr lang="en-US"/>
        </a:p>
      </dgm:t>
    </dgm:pt>
    <dgm:pt modelId="{5EE7D388-2558-4F1D-90B7-8ACB35BEE644}" type="sibTrans" cxnId="{CC650672-1289-4CAF-84E8-2962CD85E07E}">
      <dgm:prSet/>
      <dgm:spPr/>
      <dgm:t>
        <a:bodyPr/>
        <a:lstStyle/>
        <a:p>
          <a:endParaRPr lang="en-US"/>
        </a:p>
      </dgm:t>
    </dgm:pt>
    <dgm:pt modelId="{C04EE25C-ADE7-4D73-8DD1-83FC259A516A}" type="pres">
      <dgm:prSet presAssocID="{05B42501-3EC0-4E91-AD0A-67975693B099}" presName="root" presStyleCnt="0">
        <dgm:presLayoutVars>
          <dgm:dir/>
          <dgm:resizeHandles val="exact"/>
        </dgm:presLayoutVars>
      </dgm:prSet>
      <dgm:spPr/>
    </dgm:pt>
    <dgm:pt modelId="{044BA985-DE76-45A5-A282-1BD18474B812}" type="pres">
      <dgm:prSet presAssocID="{757F4429-0A94-469E-859F-DF36D76D5B17}" presName="compNode" presStyleCnt="0"/>
      <dgm:spPr/>
    </dgm:pt>
    <dgm:pt modelId="{387B3041-69CE-494C-A52D-ACE639CD4B12}" type="pres">
      <dgm:prSet presAssocID="{757F4429-0A94-469E-859F-DF36D76D5B1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C06D0BC-5F8B-4DCB-96F1-12AA19199BD1}" type="pres">
      <dgm:prSet presAssocID="{757F4429-0A94-469E-859F-DF36D76D5B17}" presName="spaceRect" presStyleCnt="0"/>
      <dgm:spPr/>
    </dgm:pt>
    <dgm:pt modelId="{C3AA9C1C-F034-4874-A310-26C206B7291E}" type="pres">
      <dgm:prSet presAssocID="{757F4429-0A94-469E-859F-DF36D76D5B17}" presName="textRect" presStyleLbl="revTx" presStyleIdx="0" presStyleCnt="4">
        <dgm:presLayoutVars>
          <dgm:chMax val="1"/>
          <dgm:chPref val="1"/>
        </dgm:presLayoutVars>
      </dgm:prSet>
      <dgm:spPr/>
    </dgm:pt>
    <dgm:pt modelId="{4E65C8C1-A108-4089-B1E4-59A593E4045C}" type="pres">
      <dgm:prSet presAssocID="{FAF2ACE0-D7C1-484E-BEB1-130A0B8AC2ED}" presName="sibTrans" presStyleCnt="0"/>
      <dgm:spPr/>
    </dgm:pt>
    <dgm:pt modelId="{4736BBC9-899C-4E43-8948-346AC1D1F56C}" type="pres">
      <dgm:prSet presAssocID="{B74FCDB5-9CE4-4605-94E0-2E77141F2060}" presName="compNode" presStyleCnt="0"/>
      <dgm:spPr/>
    </dgm:pt>
    <dgm:pt modelId="{2BBD1E87-9EE9-4162-8E15-FC77A88E6E47}" type="pres">
      <dgm:prSet presAssocID="{B74FCDB5-9CE4-4605-94E0-2E77141F206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D8A48D9-0D95-4C87-A014-CBD5C41B09D0}" type="pres">
      <dgm:prSet presAssocID="{B74FCDB5-9CE4-4605-94E0-2E77141F2060}" presName="spaceRect" presStyleCnt="0"/>
      <dgm:spPr/>
    </dgm:pt>
    <dgm:pt modelId="{B80C9BB4-D513-414C-B060-9924C94B1D2D}" type="pres">
      <dgm:prSet presAssocID="{B74FCDB5-9CE4-4605-94E0-2E77141F2060}" presName="textRect" presStyleLbl="revTx" presStyleIdx="1" presStyleCnt="4">
        <dgm:presLayoutVars>
          <dgm:chMax val="1"/>
          <dgm:chPref val="1"/>
        </dgm:presLayoutVars>
      </dgm:prSet>
      <dgm:spPr/>
    </dgm:pt>
    <dgm:pt modelId="{5611B037-A2A1-48F9-B016-A66F4A5AD908}" type="pres">
      <dgm:prSet presAssocID="{DD4A40A1-101B-4928-9971-D0D774F2DCC4}" presName="sibTrans" presStyleCnt="0"/>
      <dgm:spPr/>
    </dgm:pt>
    <dgm:pt modelId="{D38FC594-E452-4830-827F-75231645BE58}" type="pres">
      <dgm:prSet presAssocID="{2F6E7738-A03F-4177-B9D1-DEA87096B6B4}" presName="compNode" presStyleCnt="0"/>
      <dgm:spPr/>
    </dgm:pt>
    <dgm:pt modelId="{A966D340-F681-4715-938D-7865FFEE8FC0}" type="pres">
      <dgm:prSet presAssocID="{2F6E7738-A03F-4177-B9D1-DEA87096B6B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E1D2C0B2-7942-4FAC-9D05-6842547EAAA5}" type="pres">
      <dgm:prSet presAssocID="{2F6E7738-A03F-4177-B9D1-DEA87096B6B4}" presName="spaceRect" presStyleCnt="0"/>
      <dgm:spPr/>
    </dgm:pt>
    <dgm:pt modelId="{D7525429-9A6B-4D0C-A8FF-8FE035E6ABEB}" type="pres">
      <dgm:prSet presAssocID="{2F6E7738-A03F-4177-B9D1-DEA87096B6B4}" presName="textRect" presStyleLbl="revTx" presStyleIdx="2" presStyleCnt="4">
        <dgm:presLayoutVars>
          <dgm:chMax val="1"/>
          <dgm:chPref val="1"/>
        </dgm:presLayoutVars>
      </dgm:prSet>
      <dgm:spPr/>
    </dgm:pt>
    <dgm:pt modelId="{E7222239-17E7-4EC9-85DD-5833E3C1F20D}" type="pres">
      <dgm:prSet presAssocID="{600A8863-C62C-4B4A-96C4-12DC476FF874}" presName="sibTrans" presStyleCnt="0"/>
      <dgm:spPr/>
    </dgm:pt>
    <dgm:pt modelId="{E79B97DC-7C57-4A7F-B8B1-49937CF03720}" type="pres">
      <dgm:prSet presAssocID="{D675B604-B108-4513-A63C-354CB5F9BA55}" presName="compNode" presStyleCnt="0"/>
      <dgm:spPr/>
    </dgm:pt>
    <dgm:pt modelId="{9EED3BBC-6B8F-40B4-A354-807ECD5BBEE0}" type="pres">
      <dgm:prSet presAssocID="{D675B604-B108-4513-A63C-354CB5F9BA5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EE1B4ADD-2C2F-472C-9145-427C45F8F77D}" type="pres">
      <dgm:prSet presAssocID="{D675B604-B108-4513-A63C-354CB5F9BA55}" presName="spaceRect" presStyleCnt="0"/>
      <dgm:spPr/>
    </dgm:pt>
    <dgm:pt modelId="{AF9E189C-D094-4D23-AC6F-4981D7633FB8}" type="pres">
      <dgm:prSet presAssocID="{D675B604-B108-4513-A63C-354CB5F9BA5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C731A90A-7CD6-499D-A283-848225E82233}" type="presOf" srcId="{757F4429-0A94-469E-859F-DF36D76D5B17}" destId="{C3AA9C1C-F034-4874-A310-26C206B7291E}" srcOrd="0" destOrd="0" presId="urn:microsoft.com/office/officeart/2018/2/layout/IconLabelList"/>
    <dgm:cxn modelId="{F748531B-6AFF-437F-9AEC-96A1D91A4DB1}" srcId="{05B42501-3EC0-4E91-AD0A-67975693B099}" destId="{2F6E7738-A03F-4177-B9D1-DEA87096B6B4}" srcOrd="2" destOrd="0" parTransId="{25D80064-9412-483C-9129-A8453B0634AA}" sibTransId="{600A8863-C62C-4B4A-96C4-12DC476FF874}"/>
    <dgm:cxn modelId="{50863B31-DA86-4831-9D75-8C1561C5B538}" type="presOf" srcId="{B74FCDB5-9CE4-4605-94E0-2E77141F2060}" destId="{B80C9BB4-D513-414C-B060-9924C94B1D2D}" srcOrd="0" destOrd="0" presId="urn:microsoft.com/office/officeart/2018/2/layout/IconLabelList"/>
    <dgm:cxn modelId="{7D7E9D31-3143-473F-863F-42F0C0194EB3}" srcId="{05B42501-3EC0-4E91-AD0A-67975693B099}" destId="{757F4429-0A94-469E-859F-DF36D76D5B17}" srcOrd="0" destOrd="0" parTransId="{D8EB918D-7ABA-41ED-AD7F-4B87C373663F}" sibTransId="{FAF2ACE0-D7C1-484E-BEB1-130A0B8AC2ED}"/>
    <dgm:cxn modelId="{7CFA0671-B402-4224-84E3-BB1E202BC373}" type="presOf" srcId="{2F6E7738-A03F-4177-B9D1-DEA87096B6B4}" destId="{D7525429-9A6B-4D0C-A8FF-8FE035E6ABEB}" srcOrd="0" destOrd="0" presId="urn:microsoft.com/office/officeart/2018/2/layout/IconLabelList"/>
    <dgm:cxn modelId="{CC650672-1289-4CAF-84E8-2962CD85E07E}" srcId="{05B42501-3EC0-4E91-AD0A-67975693B099}" destId="{D675B604-B108-4513-A63C-354CB5F9BA55}" srcOrd="3" destOrd="0" parTransId="{17F52A40-52DC-4A61-9437-C8345458F450}" sibTransId="{5EE7D388-2558-4F1D-90B7-8ACB35BEE644}"/>
    <dgm:cxn modelId="{473A1ECC-14A3-4603-9E30-9D6EADEDEB92}" srcId="{05B42501-3EC0-4E91-AD0A-67975693B099}" destId="{B74FCDB5-9CE4-4605-94E0-2E77141F2060}" srcOrd="1" destOrd="0" parTransId="{8CE39E30-5BE9-450E-822C-E0D59E29761E}" sibTransId="{DD4A40A1-101B-4928-9971-D0D774F2DCC4}"/>
    <dgm:cxn modelId="{F8C117DC-16E1-41CE-826E-DD6CBC6CD6FD}" type="presOf" srcId="{05B42501-3EC0-4E91-AD0A-67975693B099}" destId="{C04EE25C-ADE7-4D73-8DD1-83FC259A516A}" srcOrd="0" destOrd="0" presId="urn:microsoft.com/office/officeart/2018/2/layout/IconLabelList"/>
    <dgm:cxn modelId="{857038F1-D984-483C-8F25-CF36C329EE41}" type="presOf" srcId="{D675B604-B108-4513-A63C-354CB5F9BA55}" destId="{AF9E189C-D094-4D23-AC6F-4981D7633FB8}" srcOrd="0" destOrd="0" presId="urn:microsoft.com/office/officeart/2018/2/layout/IconLabelList"/>
    <dgm:cxn modelId="{C9DF13AF-FFB1-47D5-9595-3814BECA321F}" type="presParOf" srcId="{C04EE25C-ADE7-4D73-8DD1-83FC259A516A}" destId="{044BA985-DE76-45A5-A282-1BD18474B812}" srcOrd="0" destOrd="0" presId="urn:microsoft.com/office/officeart/2018/2/layout/IconLabelList"/>
    <dgm:cxn modelId="{BA247724-22C2-4ACA-80BC-FAEE6331EB5C}" type="presParOf" srcId="{044BA985-DE76-45A5-A282-1BD18474B812}" destId="{387B3041-69CE-494C-A52D-ACE639CD4B12}" srcOrd="0" destOrd="0" presId="urn:microsoft.com/office/officeart/2018/2/layout/IconLabelList"/>
    <dgm:cxn modelId="{2D55F938-C953-4BC9-A771-6FE5FBF92335}" type="presParOf" srcId="{044BA985-DE76-45A5-A282-1BD18474B812}" destId="{CC06D0BC-5F8B-4DCB-96F1-12AA19199BD1}" srcOrd="1" destOrd="0" presId="urn:microsoft.com/office/officeart/2018/2/layout/IconLabelList"/>
    <dgm:cxn modelId="{4BB346B3-5453-4243-BE3D-BA4F845C52DC}" type="presParOf" srcId="{044BA985-DE76-45A5-A282-1BD18474B812}" destId="{C3AA9C1C-F034-4874-A310-26C206B7291E}" srcOrd="2" destOrd="0" presId="urn:microsoft.com/office/officeart/2018/2/layout/IconLabelList"/>
    <dgm:cxn modelId="{7FECDED6-2819-4D68-873E-4DDB71022D8A}" type="presParOf" srcId="{C04EE25C-ADE7-4D73-8DD1-83FC259A516A}" destId="{4E65C8C1-A108-4089-B1E4-59A593E4045C}" srcOrd="1" destOrd="0" presId="urn:microsoft.com/office/officeart/2018/2/layout/IconLabelList"/>
    <dgm:cxn modelId="{FDB7FD6B-8A68-44B7-998F-D55E4AEC5083}" type="presParOf" srcId="{C04EE25C-ADE7-4D73-8DD1-83FC259A516A}" destId="{4736BBC9-899C-4E43-8948-346AC1D1F56C}" srcOrd="2" destOrd="0" presId="urn:microsoft.com/office/officeart/2018/2/layout/IconLabelList"/>
    <dgm:cxn modelId="{216E09A7-216E-40E4-A082-18181B806F21}" type="presParOf" srcId="{4736BBC9-899C-4E43-8948-346AC1D1F56C}" destId="{2BBD1E87-9EE9-4162-8E15-FC77A88E6E47}" srcOrd="0" destOrd="0" presId="urn:microsoft.com/office/officeart/2018/2/layout/IconLabelList"/>
    <dgm:cxn modelId="{A91B2BD7-365A-433A-9FC2-D90AFEE7CD23}" type="presParOf" srcId="{4736BBC9-899C-4E43-8948-346AC1D1F56C}" destId="{6D8A48D9-0D95-4C87-A014-CBD5C41B09D0}" srcOrd="1" destOrd="0" presId="urn:microsoft.com/office/officeart/2018/2/layout/IconLabelList"/>
    <dgm:cxn modelId="{8252A5DE-8E43-4BEC-805B-7C9EEDE57198}" type="presParOf" srcId="{4736BBC9-899C-4E43-8948-346AC1D1F56C}" destId="{B80C9BB4-D513-414C-B060-9924C94B1D2D}" srcOrd="2" destOrd="0" presId="urn:microsoft.com/office/officeart/2018/2/layout/IconLabelList"/>
    <dgm:cxn modelId="{1451D465-407B-49E2-9AB4-AB2C29B6D568}" type="presParOf" srcId="{C04EE25C-ADE7-4D73-8DD1-83FC259A516A}" destId="{5611B037-A2A1-48F9-B016-A66F4A5AD908}" srcOrd="3" destOrd="0" presId="urn:microsoft.com/office/officeart/2018/2/layout/IconLabelList"/>
    <dgm:cxn modelId="{91E982E7-179D-4446-8CE3-7DEE9BD6BB17}" type="presParOf" srcId="{C04EE25C-ADE7-4D73-8DD1-83FC259A516A}" destId="{D38FC594-E452-4830-827F-75231645BE58}" srcOrd="4" destOrd="0" presId="urn:microsoft.com/office/officeart/2018/2/layout/IconLabelList"/>
    <dgm:cxn modelId="{2889DC56-74CC-4AE0-B2BA-0A359D833099}" type="presParOf" srcId="{D38FC594-E452-4830-827F-75231645BE58}" destId="{A966D340-F681-4715-938D-7865FFEE8FC0}" srcOrd="0" destOrd="0" presId="urn:microsoft.com/office/officeart/2018/2/layout/IconLabelList"/>
    <dgm:cxn modelId="{D1A73947-9421-49F6-8538-C8BEC8F980EF}" type="presParOf" srcId="{D38FC594-E452-4830-827F-75231645BE58}" destId="{E1D2C0B2-7942-4FAC-9D05-6842547EAAA5}" srcOrd="1" destOrd="0" presId="urn:microsoft.com/office/officeart/2018/2/layout/IconLabelList"/>
    <dgm:cxn modelId="{3594E8DE-EAFC-4C05-A260-15DCE1A5480F}" type="presParOf" srcId="{D38FC594-E452-4830-827F-75231645BE58}" destId="{D7525429-9A6B-4D0C-A8FF-8FE035E6ABEB}" srcOrd="2" destOrd="0" presId="urn:microsoft.com/office/officeart/2018/2/layout/IconLabelList"/>
    <dgm:cxn modelId="{1B357CC8-0AAC-4127-854E-CB68A6B753B9}" type="presParOf" srcId="{C04EE25C-ADE7-4D73-8DD1-83FC259A516A}" destId="{E7222239-17E7-4EC9-85DD-5833E3C1F20D}" srcOrd="5" destOrd="0" presId="urn:microsoft.com/office/officeart/2018/2/layout/IconLabelList"/>
    <dgm:cxn modelId="{D5E6C6EB-FBF7-4624-8C9D-89014EFFE911}" type="presParOf" srcId="{C04EE25C-ADE7-4D73-8DD1-83FC259A516A}" destId="{E79B97DC-7C57-4A7F-B8B1-49937CF03720}" srcOrd="6" destOrd="0" presId="urn:microsoft.com/office/officeart/2018/2/layout/IconLabelList"/>
    <dgm:cxn modelId="{04A22E2A-D05F-4E8A-9D1D-7D46DDE4C4C9}" type="presParOf" srcId="{E79B97DC-7C57-4A7F-B8B1-49937CF03720}" destId="{9EED3BBC-6B8F-40B4-A354-807ECD5BBEE0}" srcOrd="0" destOrd="0" presId="urn:microsoft.com/office/officeart/2018/2/layout/IconLabelList"/>
    <dgm:cxn modelId="{0C497BFD-16D6-4537-A615-3C71246F30CC}" type="presParOf" srcId="{E79B97DC-7C57-4A7F-B8B1-49937CF03720}" destId="{EE1B4ADD-2C2F-472C-9145-427C45F8F77D}" srcOrd="1" destOrd="0" presId="urn:microsoft.com/office/officeart/2018/2/layout/IconLabelList"/>
    <dgm:cxn modelId="{ECAA01B9-FF7E-4CE9-AA5B-1FE5B0354F59}" type="presParOf" srcId="{E79B97DC-7C57-4A7F-B8B1-49937CF03720}" destId="{AF9E189C-D094-4D23-AC6F-4981D7633FB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6192FC-3BC4-461C-A035-1F8E536409DC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1DC55BC-CFB7-4A7F-9512-F767DCA18A39}">
      <dgm:prSet/>
      <dgm:spPr/>
      <dgm:t>
        <a:bodyPr/>
        <a:lstStyle/>
        <a:p>
          <a:r>
            <a:rPr lang="en-US" b="0" i="0"/>
            <a:t>Random Forest is an ensemble method that combines the predictions of multiple decision trees, which can help to improve the accuracy and reduce the variance of the model.</a:t>
          </a:r>
          <a:endParaRPr lang="en-US"/>
        </a:p>
      </dgm:t>
    </dgm:pt>
    <dgm:pt modelId="{5C32C59A-D6CE-413F-9E13-C670382F5F3D}" type="parTrans" cxnId="{AA8311CE-4CB5-4191-B577-B23A4C7FDD56}">
      <dgm:prSet/>
      <dgm:spPr/>
      <dgm:t>
        <a:bodyPr/>
        <a:lstStyle/>
        <a:p>
          <a:endParaRPr lang="en-US"/>
        </a:p>
      </dgm:t>
    </dgm:pt>
    <dgm:pt modelId="{06C815B7-ABB9-4189-A016-B17F35C3C302}" type="sibTrans" cxnId="{AA8311CE-4CB5-4191-B577-B23A4C7FDD56}">
      <dgm:prSet/>
      <dgm:spPr/>
      <dgm:t>
        <a:bodyPr/>
        <a:lstStyle/>
        <a:p>
          <a:endParaRPr lang="en-US"/>
        </a:p>
      </dgm:t>
    </dgm:pt>
    <dgm:pt modelId="{38C01CE4-B9EC-478A-BD71-AA972A7AE5D5}">
      <dgm:prSet/>
      <dgm:spPr/>
      <dgm:t>
        <a:bodyPr/>
        <a:lstStyle/>
        <a:p>
          <a:r>
            <a:rPr lang="en-US" b="0" i="0" dirty="0"/>
            <a:t>It can handle both categorical and continuous predictor variables, and can automatically detect and model complex interactions between them.</a:t>
          </a:r>
          <a:endParaRPr lang="en-US" dirty="0"/>
        </a:p>
      </dgm:t>
    </dgm:pt>
    <dgm:pt modelId="{A88A5FAC-1F2F-41F6-B9DB-8C82006EF11A}" type="parTrans" cxnId="{508FFB74-2829-4147-A029-E450722898D1}">
      <dgm:prSet/>
      <dgm:spPr/>
      <dgm:t>
        <a:bodyPr/>
        <a:lstStyle/>
        <a:p>
          <a:endParaRPr lang="en-US"/>
        </a:p>
      </dgm:t>
    </dgm:pt>
    <dgm:pt modelId="{37CBCBA9-F4BA-46AB-BFDA-C1AF63D3CEBF}" type="sibTrans" cxnId="{508FFB74-2829-4147-A029-E450722898D1}">
      <dgm:prSet/>
      <dgm:spPr/>
      <dgm:t>
        <a:bodyPr/>
        <a:lstStyle/>
        <a:p>
          <a:endParaRPr lang="en-US"/>
        </a:p>
      </dgm:t>
    </dgm:pt>
    <dgm:pt modelId="{E6C18FD6-CE75-4F3B-B69E-4802B3BAF7C5}">
      <dgm:prSet/>
      <dgm:spPr/>
      <dgm:t>
        <a:bodyPr/>
        <a:lstStyle/>
        <a:p>
          <a:r>
            <a:rPr lang="en-US" b="0" i="0"/>
            <a:t>It is a non-parametric method, meaning that it makes no assumptions about the underlying distribution of the data.</a:t>
          </a:r>
          <a:endParaRPr lang="en-US"/>
        </a:p>
      </dgm:t>
    </dgm:pt>
    <dgm:pt modelId="{06E63093-6797-4D4B-AB55-1474661C15FA}" type="parTrans" cxnId="{16DDEFFB-8A00-4D82-B236-529B2D182C40}">
      <dgm:prSet/>
      <dgm:spPr/>
      <dgm:t>
        <a:bodyPr/>
        <a:lstStyle/>
        <a:p>
          <a:endParaRPr lang="en-US"/>
        </a:p>
      </dgm:t>
    </dgm:pt>
    <dgm:pt modelId="{4634275C-0664-4B38-9850-1277A9DA05BD}" type="sibTrans" cxnId="{16DDEFFB-8A00-4D82-B236-529B2D182C40}">
      <dgm:prSet/>
      <dgm:spPr/>
      <dgm:t>
        <a:bodyPr/>
        <a:lstStyle/>
        <a:p>
          <a:endParaRPr lang="en-US"/>
        </a:p>
      </dgm:t>
    </dgm:pt>
    <dgm:pt modelId="{20246EE1-752D-4ED1-ADCD-5EEBC2DCC8C5}" type="pres">
      <dgm:prSet presAssocID="{286192FC-3BC4-461C-A035-1F8E536409DC}" presName="root" presStyleCnt="0">
        <dgm:presLayoutVars>
          <dgm:dir/>
          <dgm:resizeHandles val="exact"/>
        </dgm:presLayoutVars>
      </dgm:prSet>
      <dgm:spPr/>
    </dgm:pt>
    <dgm:pt modelId="{3D24E15B-5A19-44F1-8646-DB8B596024D4}" type="pres">
      <dgm:prSet presAssocID="{E1DC55BC-CFB7-4A7F-9512-F767DCA18A39}" presName="compNode" presStyleCnt="0"/>
      <dgm:spPr/>
    </dgm:pt>
    <dgm:pt modelId="{D9198AAD-ECA6-49C3-A588-3EB4FC94512A}" type="pres">
      <dgm:prSet presAssocID="{E1DC55BC-CFB7-4A7F-9512-F767DCA18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ciduous tree"/>
        </a:ext>
      </dgm:extLst>
    </dgm:pt>
    <dgm:pt modelId="{BD8266C3-F1C5-46E8-A5F0-52DFBE94E2A3}" type="pres">
      <dgm:prSet presAssocID="{E1DC55BC-CFB7-4A7F-9512-F767DCA18A39}" presName="spaceRect" presStyleCnt="0"/>
      <dgm:spPr/>
    </dgm:pt>
    <dgm:pt modelId="{649864CC-AA07-46FF-8E9E-6530EA45195E}" type="pres">
      <dgm:prSet presAssocID="{E1DC55BC-CFB7-4A7F-9512-F767DCA18A39}" presName="textRect" presStyleLbl="revTx" presStyleIdx="0" presStyleCnt="3">
        <dgm:presLayoutVars>
          <dgm:chMax val="1"/>
          <dgm:chPref val="1"/>
        </dgm:presLayoutVars>
      </dgm:prSet>
      <dgm:spPr/>
    </dgm:pt>
    <dgm:pt modelId="{3CE9C85A-EC41-4F04-90B1-0D671838D58B}" type="pres">
      <dgm:prSet presAssocID="{06C815B7-ABB9-4189-A016-B17F35C3C302}" presName="sibTrans" presStyleCnt="0"/>
      <dgm:spPr/>
    </dgm:pt>
    <dgm:pt modelId="{4B36ECD8-273F-4278-B75C-7FF6C80590AC}" type="pres">
      <dgm:prSet presAssocID="{38C01CE4-B9EC-478A-BD71-AA972A7AE5D5}" presName="compNode" presStyleCnt="0"/>
      <dgm:spPr/>
    </dgm:pt>
    <dgm:pt modelId="{72CA4BFC-CB71-49CC-AF20-F8090D1DB8AC}" type="pres">
      <dgm:prSet presAssocID="{38C01CE4-B9EC-478A-BD71-AA972A7AE5D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58031855-0E8A-45D4-A903-F983B7E78FC2}" type="pres">
      <dgm:prSet presAssocID="{38C01CE4-B9EC-478A-BD71-AA972A7AE5D5}" presName="spaceRect" presStyleCnt="0"/>
      <dgm:spPr/>
    </dgm:pt>
    <dgm:pt modelId="{3D6B620D-5DF1-4229-80B2-83C5F0AFD061}" type="pres">
      <dgm:prSet presAssocID="{38C01CE4-B9EC-478A-BD71-AA972A7AE5D5}" presName="textRect" presStyleLbl="revTx" presStyleIdx="1" presStyleCnt="3">
        <dgm:presLayoutVars>
          <dgm:chMax val="1"/>
          <dgm:chPref val="1"/>
        </dgm:presLayoutVars>
      </dgm:prSet>
      <dgm:spPr/>
    </dgm:pt>
    <dgm:pt modelId="{728AE567-2712-4EBD-8EE0-8FC88E425B75}" type="pres">
      <dgm:prSet presAssocID="{37CBCBA9-F4BA-46AB-BFDA-C1AF63D3CEBF}" presName="sibTrans" presStyleCnt="0"/>
      <dgm:spPr/>
    </dgm:pt>
    <dgm:pt modelId="{A27EE539-F5B2-49B0-B4F2-9ACA47A131D4}" type="pres">
      <dgm:prSet presAssocID="{E6C18FD6-CE75-4F3B-B69E-4802B3BAF7C5}" presName="compNode" presStyleCnt="0"/>
      <dgm:spPr/>
    </dgm:pt>
    <dgm:pt modelId="{FFC46C45-0E68-4EB3-B67D-202B86BA0604}" type="pres">
      <dgm:prSet presAssocID="{E6C18FD6-CE75-4F3B-B69E-4802B3BAF7C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551BFDC2-D041-4FC4-AB81-07722D74FB76}" type="pres">
      <dgm:prSet presAssocID="{E6C18FD6-CE75-4F3B-B69E-4802B3BAF7C5}" presName="spaceRect" presStyleCnt="0"/>
      <dgm:spPr/>
    </dgm:pt>
    <dgm:pt modelId="{4970391B-9CEA-4685-A38E-7756BAA67743}" type="pres">
      <dgm:prSet presAssocID="{E6C18FD6-CE75-4F3B-B69E-4802B3BAF7C5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E8A1A67-F769-482C-B628-5EB691A7D5A8}" type="presOf" srcId="{E1DC55BC-CFB7-4A7F-9512-F767DCA18A39}" destId="{649864CC-AA07-46FF-8E9E-6530EA45195E}" srcOrd="0" destOrd="0" presId="urn:microsoft.com/office/officeart/2018/2/layout/IconLabelList"/>
    <dgm:cxn modelId="{508FFB74-2829-4147-A029-E450722898D1}" srcId="{286192FC-3BC4-461C-A035-1F8E536409DC}" destId="{38C01CE4-B9EC-478A-BD71-AA972A7AE5D5}" srcOrd="1" destOrd="0" parTransId="{A88A5FAC-1F2F-41F6-B9DB-8C82006EF11A}" sibTransId="{37CBCBA9-F4BA-46AB-BFDA-C1AF63D3CEBF}"/>
    <dgm:cxn modelId="{028C289B-1FFC-4633-8842-14AC0688954F}" type="presOf" srcId="{38C01CE4-B9EC-478A-BD71-AA972A7AE5D5}" destId="{3D6B620D-5DF1-4229-80B2-83C5F0AFD061}" srcOrd="0" destOrd="0" presId="urn:microsoft.com/office/officeart/2018/2/layout/IconLabelList"/>
    <dgm:cxn modelId="{8C6B83A5-35D8-42AC-93ED-57AC3546485A}" type="presOf" srcId="{286192FC-3BC4-461C-A035-1F8E536409DC}" destId="{20246EE1-752D-4ED1-ADCD-5EEBC2DCC8C5}" srcOrd="0" destOrd="0" presId="urn:microsoft.com/office/officeart/2018/2/layout/IconLabelList"/>
    <dgm:cxn modelId="{AA8311CE-4CB5-4191-B577-B23A4C7FDD56}" srcId="{286192FC-3BC4-461C-A035-1F8E536409DC}" destId="{E1DC55BC-CFB7-4A7F-9512-F767DCA18A39}" srcOrd="0" destOrd="0" parTransId="{5C32C59A-D6CE-413F-9E13-C670382F5F3D}" sibTransId="{06C815B7-ABB9-4189-A016-B17F35C3C302}"/>
    <dgm:cxn modelId="{8CAEB3D0-30FA-450F-B18E-5EE3FC4CFFE7}" type="presOf" srcId="{E6C18FD6-CE75-4F3B-B69E-4802B3BAF7C5}" destId="{4970391B-9CEA-4685-A38E-7756BAA67743}" srcOrd="0" destOrd="0" presId="urn:microsoft.com/office/officeart/2018/2/layout/IconLabelList"/>
    <dgm:cxn modelId="{16DDEFFB-8A00-4D82-B236-529B2D182C40}" srcId="{286192FC-3BC4-461C-A035-1F8E536409DC}" destId="{E6C18FD6-CE75-4F3B-B69E-4802B3BAF7C5}" srcOrd="2" destOrd="0" parTransId="{06E63093-6797-4D4B-AB55-1474661C15FA}" sibTransId="{4634275C-0664-4B38-9850-1277A9DA05BD}"/>
    <dgm:cxn modelId="{D1A4D940-2DEE-4CD4-BC5C-6DAE8279F58A}" type="presParOf" srcId="{20246EE1-752D-4ED1-ADCD-5EEBC2DCC8C5}" destId="{3D24E15B-5A19-44F1-8646-DB8B596024D4}" srcOrd="0" destOrd="0" presId="urn:microsoft.com/office/officeart/2018/2/layout/IconLabelList"/>
    <dgm:cxn modelId="{4AFAABEF-88BB-492F-B938-22B3136F416A}" type="presParOf" srcId="{3D24E15B-5A19-44F1-8646-DB8B596024D4}" destId="{D9198AAD-ECA6-49C3-A588-3EB4FC94512A}" srcOrd="0" destOrd="0" presId="urn:microsoft.com/office/officeart/2018/2/layout/IconLabelList"/>
    <dgm:cxn modelId="{125E81FD-DB62-4E20-AD4E-BC8C8800880B}" type="presParOf" srcId="{3D24E15B-5A19-44F1-8646-DB8B596024D4}" destId="{BD8266C3-F1C5-46E8-A5F0-52DFBE94E2A3}" srcOrd="1" destOrd="0" presId="urn:microsoft.com/office/officeart/2018/2/layout/IconLabelList"/>
    <dgm:cxn modelId="{F070671B-BA50-4E8A-AA66-12B23F41B873}" type="presParOf" srcId="{3D24E15B-5A19-44F1-8646-DB8B596024D4}" destId="{649864CC-AA07-46FF-8E9E-6530EA45195E}" srcOrd="2" destOrd="0" presId="urn:microsoft.com/office/officeart/2018/2/layout/IconLabelList"/>
    <dgm:cxn modelId="{D1167AAD-B9BD-42CA-9138-D2EDFBAC9794}" type="presParOf" srcId="{20246EE1-752D-4ED1-ADCD-5EEBC2DCC8C5}" destId="{3CE9C85A-EC41-4F04-90B1-0D671838D58B}" srcOrd="1" destOrd="0" presId="urn:microsoft.com/office/officeart/2018/2/layout/IconLabelList"/>
    <dgm:cxn modelId="{73041C57-97CF-4E83-85EA-0A4AF880B0C2}" type="presParOf" srcId="{20246EE1-752D-4ED1-ADCD-5EEBC2DCC8C5}" destId="{4B36ECD8-273F-4278-B75C-7FF6C80590AC}" srcOrd="2" destOrd="0" presId="urn:microsoft.com/office/officeart/2018/2/layout/IconLabelList"/>
    <dgm:cxn modelId="{2201FDA0-312C-4BED-B62E-B503DED175F3}" type="presParOf" srcId="{4B36ECD8-273F-4278-B75C-7FF6C80590AC}" destId="{72CA4BFC-CB71-49CC-AF20-F8090D1DB8AC}" srcOrd="0" destOrd="0" presId="urn:microsoft.com/office/officeart/2018/2/layout/IconLabelList"/>
    <dgm:cxn modelId="{75B6C039-77F1-4CA8-A675-D10CA896F860}" type="presParOf" srcId="{4B36ECD8-273F-4278-B75C-7FF6C80590AC}" destId="{58031855-0E8A-45D4-A903-F983B7E78FC2}" srcOrd="1" destOrd="0" presId="urn:microsoft.com/office/officeart/2018/2/layout/IconLabelList"/>
    <dgm:cxn modelId="{C8E593FF-F958-496D-AF80-7D6213ED4C29}" type="presParOf" srcId="{4B36ECD8-273F-4278-B75C-7FF6C80590AC}" destId="{3D6B620D-5DF1-4229-80B2-83C5F0AFD061}" srcOrd="2" destOrd="0" presId="urn:microsoft.com/office/officeart/2018/2/layout/IconLabelList"/>
    <dgm:cxn modelId="{8944878D-4786-40A3-BBCC-BAA7C83F2A2B}" type="presParOf" srcId="{20246EE1-752D-4ED1-ADCD-5EEBC2DCC8C5}" destId="{728AE567-2712-4EBD-8EE0-8FC88E425B75}" srcOrd="3" destOrd="0" presId="urn:microsoft.com/office/officeart/2018/2/layout/IconLabelList"/>
    <dgm:cxn modelId="{B7E08F67-43CD-48F8-A37F-2A84E38E9087}" type="presParOf" srcId="{20246EE1-752D-4ED1-ADCD-5EEBC2DCC8C5}" destId="{A27EE539-F5B2-49B0-B4F2-9ACA47A131D4}" srcOrd="4" destOrd="0" presId="urn:microsoft.com/office/officeart/2018/2/layout/IconLabelList"/>
    <dgm:cxn modelId="{67EB7A7C-E685-4239-89C1-C205E4FAF5B9}" type="presParOf" srcId="{A27EE539-F5B2-49B0-B4F2-9ACA47A131D4}" destId="{FFC46C45-0E68-4EB3-B67D-202B86BA0604}" srcOrd="0" destOrd="0" presId="urn:microsoft.com/office/officeart/2018/2/layout/IconLabelList"/>
    <dgm:cxn modelId="{19745964-044C-408C-88D3-8FBA35830BC5}" type="presParOf" srcId="{A27EE539-F5B2-49B0-B4F2-9ACA47A131D4}" destId="{551BFDC2-D041-4FC4-AB81-07722D74FB76}" srcOrd="1" destOrd="0" presId="urn:microsoft.com/office/officeart/2018/2/layout/IconLabelList"/>
    <dgm:cxn modelId="{D6DED5B4-9B7F-4FC3-9D27-D48ACB0F9971}" type="presParOf" srcId="{A27EE539-F5B2-49B0-B4F2-9ACA47A131D4}" destId="{4970391B-9CEA-4685-A38E-7756BAA6774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8DD136-5498-468B-9A95-3D1FC8D80F8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4DB44E4-E428-48C1-BC7C-095BB249B680}">
      <dgm:prSet/>
      <dgm:spPr/>
      <dgm:t>
        <a:bodyPr/>
        <a:lstStyle/>
        <a:p>
          <a:r>
            <a:rPr lang="en-US"/>
            <a:t>eXtreme Gradient Boosting which is well known as XGBoost is a widely used model for most of the competitions. </a:t>
          </a:r>
        </a:p>
      </dgm:t>
    </dgm:pt>
    <dgm:pt modelId="{0A6DCA2B-4323-4E91-AF7B-D52668231C68}" type="parTrans" cxnId="{E6C03A6E-E0B9-4D9C-8580-8FC054DE0FC3}">
      <dgm:prSet/>
      <dgm:spPr/>
      <dgm:t>
        <a:bodyPr/>
        <a:lstStyle/>
        <a:p>
          <a:endParaRPr lang="en-US"/>
        </a:p>
      </dgm:t>
    </dgm:pt>
    <dgm:pt modelId="{A8EB6BEF-935F-4674-B100-57E252338A76}" type="sibTrans" cxnId="{E6C03A6E-E0B9-4D9C-8580-8FC054DE0FC3}">
      <dgm:prSet/>
      <dgm:spPr/>
      <dgm:t>
        <a:bodyPr/>
        <a:lstStyle/>
        <a:p>
          <a:endParaRPr lang="en-US"/>
        </a:p>
      </dgm:t>
    </dgm:pt>
    <dgm:pt modelId="{B2D34864-69F9-4DA0-B44B-A31612D5A836}">
      <dgm:prSet/>
      <dgm:spPr/>
      <dgm:t>
        <a:bodyPr/>
        <a:lstStyle/>
        <a:p>
          <a:r>
            <a:rPr lang="en-US"/>
            <a:t>As decision tree &amp; random forest models XGBoost is also a tree based model with more accurate results. </a:t>
          </a:r>
        </a:p>
      </dgm:t>
    </dgm:pt>
    <dgm:pt modelId="{E36C33C9-6005-4EDF-A1A6-073CE8425CB5}" type="parTrans" cxnId="{611C8594-6B44-417C-A97E-3E36AB930039}">
      <dgm:prSet/>
      <dgm:spPr/>
      <dgm:t>
        <a:bodyPr/>
        <a:lstStyle/>
        <a:p>
          <a:endParaRPr lang="en-US"/>
        </a:p>
      </dgm:t>
    </dgm:pt>
    <dgm:pt modelId="{328485F3-8759-4477-9940-B8339AA338CC}" type="sibTrans" cxnId="{611C8594-6B44-417C-A97E-3E36AB930039}">
      <dgm:prSet/>
      <dgm:spPr/>
      <dgm:t>
        <a:bodyPr/>
        <a:lstStyle/>
        <a:p>
          <a:endParaRPr lang="en-US"/>
        </a:p>
      </dgm:t>
    </dgm:pt>
    <dgm:pt modelId="{A9EBA065-C534-4440-8C72-18AB6BC0D035}">
      <dgm:prSet/>
      <dgm:spPr/>
      <dgm:t>
        <a:bodyPr/>
        <a:lstStyle/>
        <a:p>
          <a:r>
            <a:rPr lang="en-US"/>
            <a:t>With customized objective and evaluation XGBoost is easy to perform with a inbuild keyword xgboost.</a:t>
          </a:r>
        </a:p>
      </dgm:t>
    </dgm:pt>
    <dgm:pt modelId="{5366FCB2-A45C-451E-BCB1-B75E6D846012}" type="parTrans" cxnId="{9C149C99-4708-4CEE-8530-097921A1F2EC}">
      <dgm:prSet/>
      <dgm:spPr/>
      <dgm:t>
        <a:bodyPr/>
        <a:lstStyle/>
        <a:p>
          <a:endParaRPr lang="en-US"/>
        </a:p>
      </dgm:t>
    </dgm:pt>
    <dgm:pt modelId="{71DBE44B-8E57-4564-B0E6-7805EA432135}" type="sibTrans" cxnId="{9C149C99-4708-4CEE-8530-097921A1F2EC}">
      <dgm:prSet/>
      <dgm:spPr/>
      <dgm:t>
        <a:bodyPr/>
        <a:lstStyle/>
        <a:p>
          <a:endParaRPr lang="en-US"/>
        </a:p>
      </dgm:t>
    </dgm:pt>
    <dgm:pt modelId="{4ECDF975-2428-48DD-9068-E77679749FF1}">
      <dgm:prSet/>
      <dgm:spPr/>
      <dgm:t>
        <a:bodyPr/>
        <a:lstStyle/>
        <a:p>
          <a:r>
            <a:rPr lang="en-US" b="0" i="0"/>
            <a:t>XGBoost does not perform so well on unstructured data &amp; this method is hardly scalable.</a:t>
          </a:r>
          <a:endParaRPr lang="en-US"/>
        </a:p>
      </dgm:t>
    </dgm:pt>
    <dgm:pt modelId="{26B0993D-5164-4050-8EBD-E6D846D4ACD2}" type="parTrans" cxnId="{FE00EF6F-301F-4293-A627-6E68FB82832C}">
      <dgm:prSet/>
      <dgm:spPr/>
      <dgm:t>
        <a:bodyPr/>
        <a:lstStyle/>
        <a:p>
          <a:endParaRPr lang="en-US"/>
        </a:p>
      </dgm:t>
    </dgm:pt>
    <dgm:pt modelId="{8522F602-1FEF-4648-8A59-3ACF20B1949F}" type="sibTrans" cxnId="{FE00EF6F-301F-4293-A627-6E68FB82832C}">
      <dgm:prSet/>
      <dgm:spPr/>
      <dgm:t>
        <a:bodyPr/>
        <a:lstStyle/>
        <a:p>
          <a:endParaRPr lang="en-US"/>
        </a:p>
      </dgm:t>
    </dgm:pt>
    <dgm:pt modelId="{11CE22AC-1147-439E-98B6-A429E4FE2C5A}" type="pres">
      <dgm:prSet presAssocID="{CC8DD136-5498-468B-9A95-3D1FC8D80F85}" presName="root" presStyleCnt="0">
        <dgm:presLayoutVars>
          <dgm:dir/>
          <dgm:resizeHandles val="exact"/>
        </dgm:presLayoutVars>
      </dgm:prSet>
      <dgm:spPr/>
    </dgm:pt>
    <dgm:pt modelId="{2BF82A93-0932-4AF9-BE08-EC6EBF3A4EE8}" type="pres">
      <dgm:prSet presAssocID="{94DB44E4-E428-48C1-BC7C-095BB249B680}" presName="compNode" presStyleCnt="0"/>
      <dgm:spPr/>
    </dgm:pt>
    <dgm:pt modelId="{E6C02300-1BB9-4BC5-ABDC-728F48555991}" type="pres">
      <dgm:prSet presAssocID="{94DB44E4-E428-48C1-BC7C-095BB249B68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D01DA343-D4AF-4BDF-BB8B-489D2E0A6CB7}" type="pres">
      <dgm:prSet presAssocID="{94DB44E4-E428-48C1-BC7C-095BB249B680}" presName="spaceRect" presStyleCnt="0"/>
      <dgm:spPr/>
    </dgm:pt>
    <dgm:pt modelId="{9542B0E2-C802-4039-B9E8-7FE0DD713D00}" type="pres">
      <dgm:prSet presAssocID="{94DB44E4-E428-48C1-BC7C-095BB249B680}" presName="textRect" presStyleLbl="revTx" presStyleIdx="0" presStyleCnt="4">
        <dgm:presLayoutVars>
          <dgm:chMax val="1"/>
          <dgm:chPref val="1"/>
        </dgm:presLayoutVars>
      </dgm:prSet>
      <dgm:spPr/>
    </dgm:pt>
    <dgm:pt modelId="{8E66F657-BD40-48DE-8C87-DAEA8DB4DE61}" type="pres">
      <dgm:prSet presAssocID="{A8EB6BEF-935F-4674-B100-57E252338A76}" presName="sibTrans" presStyleCnt="0"/>
      <dgm:spPr/>
    </dgm:pt>
    <dgm:pt modelId="{6CD7512E-E64F-4161-871B-72959635C828}" type="pres">
      <dgm:prSet presAssocID="{B2D34864-69F9-4DA0-B44B-A31612D5A836}" presName="compNode" presStyleCnt="0"/>
      <dgm:spPr/>
    </dgm:pt>
    <dgm:pt modelId="{D68D99AD-2A4C-4254-9FD0-78A33A7CB774}" type="pres">
      <dgm:prSet presAssocID="{B2D34864-69F9-4DA0-B44B-A31612D5A83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est scene"/>
        </a:ext>
      </dgm:extLst>
    </dgm:pt>
    <dgm:pt modelId="{85EC3AEB-3812-46D3-B79C-CAC05EAC92D5}" type="pres">
      <dgm:prSet presAssocID="{B2D34864-69F9-4DA0-B44B-A31612D5A836}" presName="spaceRect" presStyleCnt="0"/>
      <dgm:spPr/>
    </dgm:pt>
    <dgm:pt modelId="{FA3473BD-233C-456C-8429-3F2BD02DEB5A}" type="pres">
      <dgm:prSet presAssocID="{B2D34864-69F9-4DA0-B44B-A31612D5A836}" presName="textRect" presStyleLbl="revTx" presStyleIdx="1" presStyleCnt="4">
        <dgm:presLayoutVars>
          <dgm:chMax val="1"/>
          <dgm:chPref val="1"/>
        </dgm:presLayoutVars>
      </dgm:prSet>
      <dgm:spPr/>
    </dgm:pt>
    <dgm:pt modelId="{E3286604-82F9-40A3-BF79-E192D58AAD3F}" type="pres">
      <dgm:prSet presAssocID="{328485F3-8759-4477-9940-B8339AA338CC}" presName="sibTrans" presStyleCnt="0"/>
      <dgm:spPr/>
    </dgm:pt>
    <dgm:pt modelId="{FB41A7D9-A454-4A5B-943B-3D4D19FBB450}" type="pres">
      <dgm:prSet presAssocID="{A9EBA065-C534-4440-8C72-18AB6BC0D035}" presName="compNode" presStyleCnt="0"/>
      <dgm:spPr/>
    </dgm:pt>
    <dgm:pt modelId="{4EEECB06-3ABC-41D3-9CF0-1DE8EBB5D09A}" type="pres">
      <dgm:prSet presAssocID="{A9EBA065-C534-4440-8C72-18AB6BC0D035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D00FD634-61F8-45F5-8EF4-31D3637C10C6}" type="pres">
      <dgm:prSet presAssocID="{A9EBA065-C534-4440-8C72-18AB6BC0D035}" presName="spaceRect" presStyleCnt="0"/>
      <dgm:spPr/>
    </dgm:pt>
    <dgm:pt modelId="{3566D1C2-7BDC-463B-8764-372AC70C635B}" type="pres">
      <dgm:prSet presAssocID="{A9EBA065-C534-4440-8C72-18AB6BC0D035}" presName="textRect" presStyleLbl="revTx" presStyleIdx="2" presStyleCnt="4">
        <dgm:presLayoutVars>
          <dgm:chMax val="1"/>
          <dgm:chPref val="1"/>
        </dgm:presLayoutVars>
      </dgm:prSet>
      <dgm:spPr/>
    </dgm:pt>
    <dgm:pt modelId="{2ADDC791-B320-4850-B302-0ECF981EC152}" type="pres">
      <dgm:prSet presAssocID="{71DBE44B-8E57-4564-B0E6-7805EA432135}" presName="sibTrans" presStyleCnt="0"/>
      <dgm:spPr/>
    </dgm:pt>
    <dgm:pt modelId="{927B80BA-14E9-4C4C-BB16-8AD45F05338F}" type="pres">
      <dgm:prSet presAssocID="{4ECDF975-2428-48DD-9068-E77679749FF1}" presName="compNode" presStyleCnt="0"/>
      <dgm:spPr/>
    </dgm:pt>
    <dgm:pt modelId="{3038F4EA-CF7B-4100-852F-3FA60960CD86}" type="pres">
      <dgm:prSet presAssocID="{4ECDF975-2428-48DD-9068-E77679749FF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F1C5A14E-417E-4122-8F05-27E164140ECB}" type="pres">
      <dgm:prSet presAssocID="{4ECDF975-2428-48DD-9068-E77679749FF1}" presName="spaceRect" presStyleCnt="0"/>
      <dgm:spPr/>
    </dgm:pt>
    <dgm:pt modelId="{8A063E20-B89D-42CB-A2BE-09AD119CF3BD}" type="pres">
      <dgm:prSet presAssocID="{4ECDF975-2428-48DD-9068-E77679749FF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B0E9342-CB3A-430F-A859-9761A967B4FA}" type="presOf" srcId="{CC8DD136-5498-468B-9A95-3D1FC8D80F85}" destId="{11CE22AC-1147-439E-98B6-A429E4FE2C5A}" srcOrd="0" destOrd="0" presId="urn:microsoft.com/office/officeart/2018/2/layout/IconLabelList"/>
    <dgm:cxn modelId="{7E6DF853-8B6A-4DAF-B34D-6D7AD7CA2EFA}" type="presOf" srcId="{B2D34864-69F9-4DA0-B44B-A31612D5A836}" destId="{FA3473BD-233C-456C-8429-3F2BD02DEB5A}" srcOrd="0" destOrd="0" presId="urn:microsoft.com/office/officeart/2018/2/layout/IconLabelList"/>
    <dgm:cxn modelId="{E6C03A6E-E0B9-4D9C-8580-8FC054DE0FC3}" srcId="{CC8DD136-5498-468B-9A95-3D1FC8D80F85}" destId="{94DB44E4-E428-48C1-BC7C-095BB249B680}" srcOrd="0" destOrd="0" parTransId="{0A6DCA2B-4323-4E91-AF7B-D52668231C68}" sibTransId="{A8EB6BEF-935F-4674-B100-57E252338A76}"/>
    <dgm:cxn modelId="{FE00EF6F-301F-4293-A627-6E68FB82832C}" srcId="{CC8DD136-5498-468B-9A95-3D1FC8D80F85}" destId="{4ECDF975-2428-48DD-9068-E77679749FF1}" srcOrd="3" destOrd="0" parTransId="{26B0993D-5164-4050-8EBD-E6D846D4ACD2}" sibTransId="{8522F602-1FEF-4648-8A59-3ACF20B1949F}"/>
    <dgm:cxn modelId="{611C8594-6B44-417C-A97E-3E36AB930039}" srcId="{CC8DD136-5498-468B-9A95-3D1FC8D80F85}" destId="{B2D34864-69F9-4DA0-B44B-A31612D5A836}" srcOrd="1" destOrd="0" parTransId="{E36C33C9-6005-4EDF-A1A6-073CE8425CB5}" sibTransId="{328485F3-8759-4477-9940-B8339AA338CC}"/>
    <dgm:cxn modelId="{9C149C99-4708-4CEE-8530-097921A1F2EC}" srcId="{CC8DD136-5498-468B-9A95-3D1FC8D80F85}" destId="{A9EBA065-C534-4440-8C72-18AB6BC0D035}" srcOrd="2" destOrd="0" parTransId="{5366FCB2-A45C-451E-BCB1-B75E6D846012}" sibTransId="{71DBE44B-8E57-4564-B0E6-7805EA432135}"/>
    <dgm:cxn modelId="{A22195C1-88FD-4F82-89C1-9A61D53DF961}" type="presOf" srcId="{4ECDF975-2428-48DD-9068-E77679749FF1}" destId="{8A063E20-B89D-42CB-A2BE-09AD119CF3BD}" srcOrd="0" destOrd="0" presId="urn:microsoft.com/office/officeart/2018/2/layout/IconLabelList"/>
    <dgm:cxn modelId="{916E60DC-4A5A-4D6E-9BFC-A49063B8CCE6}" type="presOf" srcId="{94DB44E4-E428-48C1-BC7C-095BB249B680}" destId="{9542B0E2-C802-4039-B9E8-7FE0DD713D00}" srcOrd="0" destOrd="0" presId="urn:microsoft.com/office/officeart/2018/2/layout/IconLabelList"/>
    <dgm:cxn modelId="{0101DFE9-280C-4A93-9A14-14A028A40880}" type="presOf" srcId="{A9EBA065-C534-4440-8C72-18AB6BC0D035}" destId="{3566D1C2-7BDC-463B-8764-372AC70C635B}" srcOrd="0" destOrd="0" presId="urn:microsoft.com/office/officeart/2018/2/layout/IconLabelList"/>
    <dgm:cxn modelId="{8198C1A4-2D1C-460A-80FD-D87DF93A34EB}" type="presParOf" srcId="{11CE22AC-1147-439E-98B6-A429E4FE2C5A}" destId="{2BF82A93-0932-4AF9-BE08-EC6EBF3A4EE8}" srcOrd="0" destOrd="0" presId="urn:microsoft.com/office/officeart/2018/2/layout/IconLabelList"/>
    <dgm:cxn modelId="{D1DE3968-6FC3-4280-AB3B-7D054B2752D4}" type="presParOf" srcId="{2BF82A93-0932-4AF9-BE08-EC6EBF3A4EE8}" destId="{E6C02300-1BB9-4BC5-ABDC-728F48555991}" srcOrd="0" destOrd="0" presId="urn:microsoft.com/office/officeart/2018/2/layout/IconLabelList"/>
    <dgm:cxn modelId="{3BA19AB6-6EC0-49E0-AEEB-C387C531DFFA}" type="presParOf" srcId="{2BF82A93-0932-4AF9-BE08-EC6EBF3A4EE8}" destId="{D01DA343-D4AF-4BDF-BB8B-489D2E0A6CB7}" srcOrd="1" destOrd="0" presId="urn:microsoft.com/office/officeart/2018/2/layout/IconLabelList"/>
    <dgm:cxn modelId="{884F0FEE-F052-4D00-A3C5-45BA45DEFF76}" type="presParOf" srcId="{2BF82A93-0932-4AF9-BE08-EC6EBF3A4EE8}" destId="{9542B0E2-C802-4039-B9E8-7FE0DD713D00}" srcOrd="2" destOrd="0" presId="urn:microsoft.com/office/officeart/2018/2/layout/IconLabelList"/>
    <dgm:cxn modelId="{D171D53E-A968-4960-A220-090C0F61FCED}" type="presParOf" srcId="{11CE22AC-1147-439E-98B6-A429E4FE2C5A}" destId="{8E66F657-BD40-48DE-8C87-DAEA8DB4DE61}" srcOrd="1" destOrd="0" presId="urn:microsoft.com/office/officeart/2018/2/layout/IconLabelList"/>
    <dgm:cxn modelId="{963A7A5E-55A4-49CC-A999-5351EF5F2B56}" type="presParOf" srcId="{11CE22AC-1147-439E-98B6-A429E4FE2C5A}" destId="{6CD7512E-E64F-4161-871B-72959635C828}" srcOrd="2" destOrd="0" presId="urn:microsoft.com/office/officeart/2018/2/layout/IconLabelList"/>
    <dgm:cxn modelId="{AC0AB2FE-4DCD-44EC-B2E3-B59850AFDF39}" type="presParOf" srcId="{6CD7512E-E64F-4161-871B-72959635C828}" destId="{D68D99AD-2A4C-4254-9FD0-78A33A7CB774}" srcOrd="0" destOrd="0" presId="urn:microsoft.com/office/officeart/2018/2/layout/IconLabelList"/>
    <dgm:cxn modelId="{1C166B50-7E03-4BE6-959A-1304ACC3B0E7}" type="presParOf" srcId="{6CD7512E-E64F-4161-871B-72959635C828}" destId="{85EC3AEB-3812-46D3-B79C-CAC05EAC92D5}" srcOrd="1" destOrd="0" presId="urn:microsoft.com/office/officeart/2018/2/layout/IconLabelList"/>
    <dgm:cxn modelId="{77AF9B18-ACA3-436B-A8D6-02DCE8B27895}" type="presParOf" srcId="{6CD7512E-E64F-4161-871B-72959635C828}" destId="{FA3473BD-233C-456C-8429-3F2BD02DEB5A}" srcOrd="2" destOrd="0" presId="urn:microsoft.com/office/officeart/2018/2/layout/IconLabelList"/>
    <dgm:cxn modelId="{1DD1298E-9392-4ACC-8F7C-10FEDBDFB0CE}" type="presParOf" srcId="{11CE22AC-1147-439E-98B6-A429E4FE2C5A}" destId="{E3286604-82F9-40A3-BF79-E192D58AAD3F}" srcOrd="3" destOrd="0" presId="urn:microsoft.com/office/officeart/2018/2/layout/IconLabelList"/>
    <dgm:cxn modelId="{A3BBCB68-3A5E-43AB-BA0D-D7B97AC6DDCB}" type="presParOf" srcId="{11CE22AC-1147-439E-98B6-A429E4FE2C5A}" destId="{FB41A7D9-A454-4A5B-943B-3D4D19FBB450}" srcOrd="4" destOrd="0" presId="urn:microsoft.com/office/officeart/2018/2/layout/IconLabelList"/>
    <dgm:cxn modelId="{80647E61-3D83-4E78-9833-6F206345E21B}" type="presParOf" srcId="{FB41A7D9-A454-4A5B-943B-3D4D19FBB450}" destId="{4EEECB06-3ABC-41D3-9CF0-1DE8EBB5D09A}" srcOrd="0" destOrd="0" presId="urn:microsoft.com/office/officeart/2018/2/layout/IconLabelList"/>
    <dgm:cxn modelId="{CA8E9CA6-A7C1-43E1-90A3-AE6BB48C2E7E}" type="presParOf" srcId="{FB41A7D9-A454-4A5B-943B-3D4D19FBB450}" destId="{D00FD634-61F8-45F5-8EF4-31D3637C10C6}" srcOrd="1" destOrd="0" presId="urn:microsoft.com/office/officeart/2018/2/layout/IconLabelList"/>
    <dgm:cxn modelId="{0809F9D3-FF76-42C1-BE98-E8B10D71ED86}" type="presParOf" srcId="{FB41A7D9-A454-4A5B-943B-3D4D19FBB450}" destId="{3566D1C2-7BDC-463B-8764-372AC70C635B}" srcOrd="2" destOrd="0" presId="urn:microsoft.com/office/officeart/2018/2/layout/IconLabelList"/>
    <dgm:cxn modelId="{FFB39438-9EF6-49D0-8005-E14284BD77CA}" type="presParOf" srcId="{11CE22AC-1147-439E-98B6-A429E4FE2C5A}" destId="{2ADDC791-B320-4850-B302-0ECF981EC152}" srcOrd="5" destOrd="0" presId="urn:microsoft.com/office/officeart/2018/2/layout/IconLabelList"/>
    <dgm:cxn modelId="{BB5E0553-C3AB-462A-A924-42364806E738}" type="presParOf" srcId="{11CE22AC-1147-439E-98B6-A429E4FE2C5A}" destId="{927B80BA-14E9-4C4C-BB16-8AD45F05338F}" srcOrd="6" destOrd="0" presId="urn:microsoft.com/office/officeart/2018/2/layout/IconLabelList"/>
    <dgm:cxn modelId="{46F14248-7339-4340-A2C6-AF69A540F9F6}" type="presParOf" srcId="{927B80BA-14E9-4C4C-BB16-8AD45F05338F}" destId="{3038F4EA-CF7B-4100-852F-3FA60960CD86}" srcOrd="0" destOrd="0" presId="urn:microsoft.com/office/officeart/2018/2/layout/IconLabelList"/>
    <dgm:cxn modelId="{E5E7C921-D9B2-4E6C-B20D-4875E64FA35F}" type="presParOf" srcId="{927B80BA-14E9-4C4C-BB16-8AD45F05338F}" destId="{F1C5A14E-417E-4122-8F05-27E164140ECB}" srcOrd="1" destOrd="0" presId="urn:microsoft.com/office/officeart/2018/2/layout/IconLabelList"/>
    <dgm:cxn modelId="{6EAE2C96-3A3F-4227-B239-3AB16CD0BE23}" type="presParOf" srcId="{927B80BA-14E9-4C4C-BB16-8AD45F05338F}" destId="{8A063E20-B89D-42CB-A2BE-09AD119CF3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523F3-0511-4DF9-9374-03613473FF3F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EFF49BA-5184-4C41-9FD7-8BCF3DA7FF09}">
      <dgm:prSet/>
      <dgm:spPr/>
      <dgm:t>
        <a:bodyPr/>
        <a:lstStyle/>
        <a:p>
          <a:r>
            <a:rPr lang="en-US"/>
            <a:t>Built a model with training data &amp; response variable (median_House_Value).</a:t>
          </a:r>
        </a:p>
      </dgm:t>
    </dgm:pt>
    <dgm:pt modelId="{970F8B6F-F6DB-4AE8-9941-91CB9DA9946D}" type="parTrans" cxnId="{7F1246BE-6948-4A1B-8B6D-0C0D287C3229}">
      <dgm:prSet/>
      <dgm:spPr/>
      <dgm:t>
        <a:bodyPr/>
        <a:lstStyle/>
        <a:p>
          <a:endParaRPr lang="en-US"/>
        </a:p>
      </dgm:t>
    </dgm:pt>
    <dgm:pt modelId="{7F33FD95-E477-4466-BADD-78B38362B947}" type="sibTrans" cxnId="{7F1246BE-6948-4A1B-8B6D-0C0D287C3229}">
      <dgm:prSet/>
      <dgm:spPr/>
      <dgm:t>
        <a:bodyPr/>
        <a:lstStyle/>
        <a:p>
          <a:endParaRPr lang="en-US"/>
        </a:p>
      </dgm:t>
    </dgm:pt>
    <dgm:pt modelId="{17819D03-05AF-462C-8D28-AFA91EFF796F}">
      <dgm:prSet/>
      <dgm:spPr/>
      <dgm:t>
        <a:bodyPr/>
        <a:lstStyle/>
        <a:p>
          <a:r>
            <a:rPr lang="en-US"/>
            <a:t>It was built with 100 boosting rounds.</a:t>
          </a:r>
        </a:p>
      </dgm:t>
    </dgm:pt>
    <dgm:pt modelId="{7B97CC99-B2D8-4CA7-AE6D-E23C6F11D44A}" type="parTrans" cxnId="{D707A69F-D121-43E6-BCBB-4B561555B741}">
      <dgm:prSet/>
      <dgm:spPr/>
      <dgm:t>
        <a:bodyPr/>
        <a:lstStyle/>
        <a:p>
          <a:endParaRPr lang="en-US"/>
        </a:p>
      </dgm:t>
    </dgm:pt>
    <dgm:pt modelId="{AAF8AAC5-BA35-4EED-B1A2-BE7CFA7BB32C}" type="sibTrans" cxnId="{D707A69F-D121-43E6-BCBB-4B561555B741}">
      <dgm:prSet/>
      <dgm:spPr/>
      <dgm:t>
        <a:bodyPr/>
        <a:lstStyle/>
        <a:p>
          <a:endParaRPr lang="en-US"/>
        </a:p>
      </dgm:t>
    </dgm:pt>
    <dgm:pt modelId="{62101972-E6B4-4582-ABBE-BD8B90BF9480}">
      <dgm:prSet/>
      <dgm:spPr/>
      <dgm:t>
        <a:bodyPr/>
        <a:lstStyle/>
        <a:p>
          <a:r>
            <a:rPr lang="en-US"/>
            <a:t>Accuracy noted from the model is 85.27%</a:t>
          </a:r>
        </a:p>
      </dgm:t>
    </dgm:pt>
    <dgm:pt modelId="{CE16A53C-3E04-45A0-8AD0-B1086F0D0DFF}" type="parTrans" cxnId="{472A5E0B-517B-4318-9A34-FDF492757DD2}">
      <dgm:prSet/>
      <dgm:spPr/>
      <dgm:t>
        <a:bodyPr/>
        <a:lstStyle/>
        <a:p>
          <a:endParaRPr lang="en-US"/>
        </a:p>
      </dgm:t>
    </dgm:pt>
    <dgm:pt modelId="{A6563397-7BB5-4A48-AD39-E68049805666}" type="sibTrans" cxnId="{472A5E0B-517B-4318-9A34-FDF492757DD2}">
      <dgm:prSet/>
      <dgm:spPr/>
      <dgm:t>
        <a:bodyPr/>
        <a:lstStyle/>
        <a:p>
          <a:endParaRPr lang="en-US"/>
        </a:p>
      </dgm:t>
    </dgm:pt>
    <dgm:pt modelId="{DE035AD6-E9A3-42D0-9EB7-D26935485960}" type="pres">
      <dgm:prSet presAssocID="{496523F3-0511-4DF9-9374-03613473FF3F}" presName="root" presStyleCnt="0">
        <dgm:presLayoutVars>
          <dgm:dir/>
          <dgm:resizeHandles val="exact"/>
        </dgm:presLayoutVars>
      </dgm:prSet>
      <dgm:spPr/>
    </dgm:pt>
    <dgm:pt modelId="{9AC5932F-AFF3-480C-90E4-CBB0957456EA}" type="pres">
      <dgm:prSet presAssocID="{AEFF49BA-5184-4C41-9FD7-8BCF3DA7FF09}" presName="compNode" presStyleCnt="0"/>
      <dgm:spPr/>
    </dgm:pt>
    <dgm:pt modelId="{9747DA75-10C1-4E68-AF18-7D96AB5559BC}" type="pres">
      <dgm:prSet presAssocID="{AEFF49BA-5184-4C41-9FD7-8BCF3DA7FF0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4A4F7ACE-5583-4FBD-B09A-91DCC613D8FF}" type="pres">
      <dgm:prSet presAssocID="{AEFF49BA-5184-4C41-9FD7-8BCF3DA7FF09}" presName="spaceRect" presStyleCnt="0"/>
      <dgm:spPr/>
    </dgm:pt>
    <dgm:pt modelId="{B8E5378F-E764-48B4-82F1-2BD7996DC9CB}" type="pres">
      <dgm:prSet presAssocID="{AEFF49BA-5184-4C41-9FD7-8BCF3DA7FF09}" presName="textRect" presStyleLbl="revTx" presStyleIdx="0" presStyleCnt="3">
        <dgm:presLayoutVars>
          <dgm:chMax val="1"/>
          <dgm:chPref val="1"/>
        </dgm:presLayoutVars>
      </dgm:prSet>
      <dgm:spPr/>
    </dgm:pt>
    <dgm:pt modelId="{4A0690FD-309E-4BF1-8B9F-FEA7D05B7147}" type="pres">
      <dgm:prSet presAssocID="{7F33FD95-E477-4466-BADD-78B38362B947}" presName="sibTrans" presStyleCnt="0"/>
      <dgm:spPr/>
    </dgm:pt>
    <dgm:pt modelId="{6CC02988-9EB0-4C44-BA0B-8CD55AB89153}" type="pres">
      <dgm:prSet presAssocID="{17819D03-05AF-462C-8D28-AFA91EFF796F}" presName="compNode" presStyleCnt="0"/>
      <dgm:spPr/>
    </dgm:pt>
    <dgm:pt modelId="{0B08CB88-3C40-49EC-A667-07466FBDEBD2}" type="pres">
      <dgm:prSet presAssocID="{17819D03-05AF-462C-8D28-AFA91EFF796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d"/>
        </a:ext>
      </dgm:extLst>
    </dgm:pt>
    <dgm:pt modelId="{42FFCE49-508A-4095-9E7B-D941E0842567}" type="pres">
      <dgm:prSet presAssocID="{17819D03-05AF-462C-8D28-AFA91EFF796F}" presName="spaceRect" presStyleCnt="0"/>
      <dgm:spPr/>
    </dgm:pt>
    <dgm:pt modelId="{64A993E8-985D-49F9-B096-4963B3A5CDE3}" type="pres">
      <dgm:prSet presAssocID="{17819D03-05AF-462C-8D28-AFA91EFF796F}" presName="textRect" presStyleLbl="revTx" presStyleIdx="1" presStyleCnt="3">
        <dgm:presLayoutVars>
          <dgm:chMax val="1"/>
          <dgm:chPref val="1"/>
        </dgm:presLayoutVars>
      </dgm:prSet>
      <dgm:spPr/>
    </dgm:pt>
    <dgm:pt modelId="{E479D3DB-B07B-417A-ABD7-117BB8FCFF78}" type="pres">
      <dgm:prSet presAssocID="{AAF8AAC5-BA35-4EED-B1A2-BE7CFA7BB32C}" presName="sibTrans" presStyleCnt="0"/>
      <dgm:spPr/>
    </dgm:pt>
    <dgm:pt modelId="{B5FB3EC1-C0B3-49AF-B341-D545B14810C3}" type="pres">
      <dgm:prSet presAssocID="{62101972-E6B4-4582-ABBE-BD8B90BF9480}" presName="compNode" presStyleCnt="0"/>
      <dgm:spPr/>
    </dgm:pt>
    <dgm:pt modelId="{70418E9E-DA0D-4AD6-9E50-47E207D75666}" type="pres">
      <dgm:prSet presAssocID="{62101972-E6B4-4582-ABBE-BD8B90BF948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rget"/>
        </a:ext>
      </dgm:extLst>
    </dgm:pt>
    <dgm:pt modelId="{5E959741-E4EB-4013-B3B5-6A92C10880F6}" type="pres">
      <dgm:prSet presAssocID="{62101972-E6B4-4582-ABBE-BD8B90BF9480}" presName="spaceRect" presStyleCnt="0"/>
      <dgm:spPr/>
    </dgm:pt>
    <dgm:pt modelId="{30F9BD05-26D0-4B23-955D-2842D44291BD}" type="pres">
      <dgm:prSet presAssocID="{62101972-E6B4-4582-ABBE-BD8B90BF948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472A5E0B-517B-4318-9A34-FDF492757DD2}" srcId="{496523F3-0511-4DF9-9374-03613473FF3F}" destId="{62101972-E6B4-4582-ABBE-BD8B90BF9480}" srcOrd="2" destOrd="0" parTransId="{CE16A53C-3E04-45A0-8AD0-B1086F0D0DFF}" sibTransId="{A6563397-7BB5-4A48-AD39-E68049805666}"/>
    <dgm:cxn modelId="{65CD6938-D43D-4D73-8EDC-390FC27125AD}" type="presOf" srcId="{17819D03-05AF-462C-8D28-AFA91EFF796F}" destId="{64A993E8-985D-49F9-B096-4963B3A5CDE3}" srcOrd="0" destOrd="0" presId="urn:microsoft.com/office/officeart/2018/2/layout/IconLabelList"/>
    <dgm:cxn modelId="{D707A69F-D121-43E6-BCBB-4B561555B741}" srcId="{496523F3-0511-4DF9-9374-03613473FF3F}" destId="{17819D03-05AF-462C-8D28-AFA91EFF796F}" srcOrd="1" destOrd="0" parTransId="{7B97CC99-B2D8-4CA7-AE6D-E23C6F11D44A}" sibTransId="{AAF8AAC5-BA35-4EED-B1A2-BE7CFA7BB32C}"/>
    <dgm:cxn modelId="{9BAF25B9-1E95-4646-830F-C797BD4CD6F8}" type="presOf" srcId="{62101972-E6B4-4582-ABBE-BD8B90BF9480}" destId="{30F9BD05-26D0-4B23-955D-2842D44291BD}" srcOrd="0" destOrd="0" presId="urn:microsoft.com/office/officeart/2018/2/layout/IconLabelList"/>
    <dgm:cxn modelId="{7F1246BE-6948-4A1B-8B6D-0C0D287C3229}" srcId="{496523F3-0511-4DF9-9374-03613473FF3F}" destId="{AEFF49BA-5184-4C41-9FD7-8BCF3DA7FF09}" srcOrd="0" destOrd="0" parTransId="{970F8B6F-F6DB-4AE8-9941-91CB9DA9946D}" sibTransId="{7F33FD95-E477-4466-BADD-78B38362B947}"/>
    <dgm:cxn modelId="{18BD26F9-9AAA-4290-936F-51E652563749}" type="presOf" srcId="{496523F3-0511-4DF9-9374-03613473FF3F}" destId="{DE035AD6-E9A3-42D0-9EB7-D26935485960}" srcOrd="0" destOrd="0" presId="urn:microsoft.com/office/officeart/2018/2/layout/IconLabelList"/>
    <dgm:cxn modelId="{F9052DFB-BE06-416D-BD78-4DDEE1EC74BC}" type="presOf" srcId="{AEFF49BA-5184-4C41-9FD7-8BCF3DA7FF09}" destId="{B8E5378F-E764-48B4-82F1-2BD7996DC9CB}" srcOrd="0" destOrd="0" presId="urn:microsoft.com/office/officeart/2018/2/layout/IconLabelList"/>
    <dgm:cxn modelId="{57652961-9004-4225-81B2-034F7AE59A28}" type="presParOf" srcId="{DE035AD6-E9A3-42D0-9EB7-D26935485960}" destId="{9AC5932F-AFF3-480C-90E4-CBB0957456EA}" srcOrd="0" destOrd="0" presId="urn:microsoft.com/office/officeart/2018/2/layout/IconLabelList"/>
    <dgm:cxn modelId="{48DC4C39-7141-4B88-B05B-650AD04F4A10}" type="presParOf" srcId="{9AC5932F-AFF3-480C-90E4-CBB0957456EA}" destId="{9747DA75-10C1-4E68-AF18-7D96AB5559BC}" srcOrd="0" destOrd="0" presId="urn:microsoft.com/office/officeart/2018/2/layout/IconLabelList"/>
    <dgm:cxn modelId="{99F7F8F4-AD3B-4D62-8CE7-74B4036F0020}" type="presParOf" srcId="{9AC5932F-AFF3-480C-90E4-CBB0957456EA}" destId="{4A4F7ACE-5583-4FBD-B09A-91DCC613D8FF}" srcOrd="1" destOrd="0" presId="urn:microsoft.com/office/officeart/2018/2/layout/IconLabelList"/>
    <dgm:cxn modelId="{37F042A0-2860-46F2-9E85-278D27F2963D}" type="presParOf" srcId="{9AC5932F-AFF3-480C-90E4-CBB0957456EA}" destId="{B8E5378F-E764-48B4-82F1-2BD7996DC9CB}" srcOrd="2" destOrd="0" presId="urn:microsoft.com/office/officeart/2018/2/layout/IconLabelList"/>
    <dgm:cxn modelId="{0A208116-7A57-4290-9EB7-7F7E4A2F336A}" type="presParOf" srcId="{DE035AD6-E9A3-42D0-9EB7-D26935485960}" destId="{4A0690FD-309E-4BF1-8B9F-FEA7D05B7147}" srcOrd="1" destOrd="0" presId="urn:microsoft.com/office/officeart/2018/2/layout/IconLabelList"/>
    <dgm:cxn modelId="{A5B7B17A-CF28-44CF-AAF6-76134E76D402}" type="presParOf" srcId="{DE035AD6-E9A3-42D0-9EB7-D26935485960}" destId="{6CC02988-9EB0-4C44-BA0B-8CD55AB89153}" srcOrd="2" destOrd="0" presId="urn:microsoft.com/office/officeart/2018/2/layout/IconLabelList"/>
    <dgm:cxn modelId="{08AA8A6C-87B2-4763-853A-E7A5E5D7C35A}" type="presParOf" srcId="{6CC02988-9EB0-4C44-BA0B-8CD55AB89153}" destId="{0B08CB88-3C40-49EC-A667-07466FBDEBD2}" srcOrd="0" destOrd="0" presId="urn:microsoft.com/office/officeart/2018/2/layout/IconLabelList"/>
    <dgm:cxn modelId="{5C75ED5B-881F-4426-8E19-4C5A3731D939}" type="presParOf" srcId="{6CC02988-9EB0-4C44-BA0B-8CD55AB89153}" destId="{42FFCE49-508A-4095-9E7B-D941E0842567}" srcOrd="1" destOrd="0" presId="urn:microsoft.com/office/officeart/2018/2/layout/IconLabelList"/>
    <dgm:cxn modelId="{E992D711-8E97-48BB-A163-109FE25AD05D}" type="presParOf" srcId="{6CC02988-9EB0-4C44-BA0B-8CD55AB89153}" destId="{64A993E8-985D-49F9-B096-4963B3A5CDE3}" srcOrd="2" destOrd="0" presId="urn:microsoft.com/office/officeart/2018/2/layout/IconLabelList"/>
    <dgm:cxn modelId="{9B080B72-FE7F-4F69-8694-50E6ED4C57BB}" type="presParOf" srcId="{DE035AD6-E9A3-42D0-9EB7-D26935485960}" destId="{E479D3DB-B07B-417A-ABD7-117BB8FCFF78}" srcOrd="3" destOrd="0" presId="urn:microsoft.com/office/officeart/2018/2/layout/IconLabelList"/>
    <dgm:cxn modelId="{A5638223-760F-49D7-8950-CFF58702A61D}" type="presParOf" srcId="{DE035AD6-E9A3-42D0-9EB7-D26935485960}" destId="{B5FB3EC1-C0B3-49AF-B341-D545B14810C3}" srcOrd="4" destOrd="0" presId="urn:microsoft.com/office/officeart/2018/2/layout/IconLabelList"/>
    <dgm:cxn modelId="{C1CECF54-626E-4847-9340-F6A389E4D2E4}" type="presParOf" srcId="{B5FB3EC1-C0B3-49AF-B341-D545B14810C3}" destId="{70418E9E-DA0D-4AD6-9E50-47E207D75666}" srcOrd="0" destOrd="0" presId="urn:microsoft.com/office/officeart/2018/2/layout/IconLabelList"/>
    <dgm:cxn modelId="{CC396543-D3EE-4FE4-975F-ED0ED26F86B2}" type="presParOf" srcId="{B5FB3EC1-C0B3-49AF-B341-D545B14810C3}" destId="{5E959741-E4EB-4013-B3B5-6A92C10880F6}" srcOrd="1" destOrd="0" presId="urn:microsoft.com/office/officeart/2018/2/layout/IconLabelList"/>
    <dgm:cxn modelId="{3A331DA2-498F-40F6-9A55-5898C8A9E6B0}" type="presParOf" srcId="{B5FB3EC1-C0B3-49AF-B341-D545B14810C3}" destId="{30F9BD05-26D0-4B23-955D-2842D44291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38C13E7-A862-4C67-9FCC-F0AF037F2F2F}" type="doc">
      <dgm:prSet loTypeId="urn:microsoft.com/office/officeart/2005/8/layout/vProcess5" loCatId="process" qsTypeId="urn:microsoft.com/office/officeart/2005/8/quickstyle/simple4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217DD96A-95D3-4755-AAD2-2CC2E98AA108}">
      <dgm:prSet/>
      <dgm:spPr/>
      <dgm:t>
        <a:bodyPr/>
        <a:lstStyle/>
        <a:p>
          <a:r>
            <a:rPr lang="en-US"/>
            <a:t>Tried building model with different k values froms 1-6. </a:t>
          </a:r>
        </a:p>
      </dgm:t>
    </dgm:pt>
    <dgm:pt modelId="{4BD707D0-5C02-4FE1-9E52-88AF865A710D}" type="parTrans" cxnId="{1235AD4F-61F8-4A47-81E1-CE7F3FDF0559}">
      <dgm:prSet/>
      <dgm:spPr/>
      <dgm:t>
        <a:bodyPr/>
        <a:lstStyle/>
        <a:p>
          <a:endParaRPr lang="en-US"/>
        </a:p>
      </dgm:t>
    </dgm:pt>
    <dgm:pt modelId="{71324FCF-AC1F-4EBC-9476-056E52611336}" type="sibTrans" cxnId="{1235AD4F-61F8-4A47-81E1-CE7F3FDF0559}">
      <dgm:prSet/>
      <dgm:spPr/>
      <dgm:t>
        <a:bodyPr/>
        <a:lstStyle/>
        <a:p>
          <a:endParaRPr lang="en-US"/>
        </a:p>
      </dgm:t>
    </dgm:pt>
    <dgm:pt modelId="{A5F6F5FC-5535-45C3-88E7-A99C3A18D533}">
      <dgm:prSet/>
      <dgm:spPr/>
      <dgm:t>
        <a:bodyPr/>
        <a:lstStyle/>
        <a:p>
          <a:r>
            <a:rPr lang="en-US"/>
            <a:t>Observed that k-6 has best results when compared to others.</a:t>
          </a:r>
        </a:p>
      </dgm:t>
    </dgm:pt>
    <dgm:pt modelId="{90F6E4E1-17B5-4634-82D3-9102D00ECF42}" type="parTrans" cxnId="{5897BD9C-DE1F-4719-ADF2-493EBC656814}">
      <dgm:prSet/>
      <dgm:spPr/>
      <dgm:t>
        <a:bodyPr/>
        <a:lstStyle/>
        <a:p>
          <a:endParaRPr lang="en-US"/>
        </a:p>
      </dgm:t>
    </dgm:pt>
    <dgm:pt modelId="{62E3BD87-EB10-4D12-891E-69ADC15D95F9}" type="sibTrans" cxnId="{5897BD9C-DE1F-4719-ADF2-493EBC656814}">
      <dgm:prSet/>
      <dgm:spPr/>
      <dgm:t>
        <a:bodyPr/>
        <a:lstStyle/>
        <a:p>
          <a:endParaRPr lang="en-US"/>
        </a:p>
      </dgm:t>
    </dgm:pt>
    <dgm:pt modelId="{78754EDA-CF2D-4C79-B8CF-5E066A0F6050}">
      <dgm:prSet/>
      <dgm:spPr/>
      <dgm:t>
        <a:bodyPr/>
        <a:lstStyle/>
        <a:p>
          <a:r>
            <a:rPr lang="en-US"/>
            <a:t>Observed an accuracy of ~72 with k is 6.</a:t>
          </a:r>
        </a:p>
      </dgm:t>
    </dgm:pt>
    <dgm:pt modelId="{88C96D51-07EC-4690-BCC9-0430BD9ED447}" type="parTrans" cxnId="{8F2DBF96-EC7D-42FB-A117-3E79009178C7}">
      <dgm:prSet/>
      <dgm:spPr/>
      <dgm:t>
        <a:bodyPr/>
        <a:lstStyle/>
        <a:p>
          <a:endParaRPr lang="en-US"/>
        </a:p>
      </dgm:t>
    </dgm:pt>
    <dgm:pt modelId="{C9188641-91DB-491F-9673-9BFDF01AEA34}" type="sibTrans" cxnId="{8F2DBF96-EC7D-42FB-A117-3E79009178C7}">
      <dgm:prSet/>
      <dgm:spPr/>
      <dgm:t>
        <a:bodyPr/>
        <a:lstStyle/>
        <a:p>
          <a:endParaRPr lang="en-US"/>
        </a:p>
      </dgm:t>
    </dgm:pt>
    <dgm:pt modelId="{B6D82739-A67E-7440-B33D-DC4A0E258B90}" type="pres">
      <dgm:prSet presAssocID="{938C13E7-A862-4C67-9FCC-F0AF037F2F2F}" presName="outerComposite" presStyleCnt="0">
        <dgm:presLayoutVars>
          <dgm:chMax val="5"/>
          <dgm:dir/>
          <dgm:resizeHandles val="exact"/>
        </dgm:presLayoutVars>
      </dgm:prSet>
      <dgm:spPr/>
    </dgm:pt>
    <dgm:pt modelId="{5B2B2922-0968-3D49-AFCD-DFFFC331CC4F}" type="pres">
      <dgm:prSet presAssocID="{938C13E7-A862-4C67-9FCC-F0AF037F2F2F}" presName="dummyMaxCanvas" presStyleCnt="0">
        <dgm:presLayoutVars/>
      </dgm:prSet>
      <dgm:spPr/>
    </dgm:pt>
    <dgm:pt modelId="{F65AF999-8C3C-F949-BCF8-9B260124E2E6}" type="pres">
      <dgm:prSet presAssocID="{938C13E7-A862-4C67-9FCC-F0AF037F2F2F}" presName="ThreeNodes_1" presStyleLbl="node1" presStyleIdx="0" presStyleCnt="3">
        <dgm:presLayoutVars>
          <dgm:bulletEnabled val="1"/>
        </dgm:presLayoutVars>
      </dgm:prSet>
      <dgm:spPr/>
    </dgm:pt>
    <dgm:pt modelId="{09B9B987-7D03-4442-89DA-CC229E4DA481}" type="pres">
      <dgm:prSet presAssocID="{938C13E7-A862-4C67-9FCC-F0AF037F2F2F}" presName="ThreeNodes_2" presStyleLbl="node1" presStyleIdx="1" presStyleCnt="3">
        <dgm:presLayoutVars>
          <dgm:bulletEnabled val="1"/>
        </dgm:presLayoutVars>
      </dgm:prSet>
      <dgm:spPr/>
    </dgm:pt>
    <dgm:pt modelId="{624DB430-ACF2-9A4A-AF0B-BB3E9F6788B5}" type="pres">
      <dgm:prSet presAssocID="{938C13E7-A862-4C67-9FCC-F0AF037F2F2F}" presName="ThreeNodes_3" presStyleLbl="node1" presStyleIdx="2" presStyleCnt="3">
        <dgm:presLayoutVars>
          <dgm:bulletEnabled val="1"/>
        </dgm:presLayoutVars>
      </dgm:prSet>
      <dgm:spPr/>
    </dgm:pt>
    <dgm:pt modelId="{D1272D63-F69E-504B-B284-59ECB2A62600}" type="pres">
      <dgm:prSet presAssocID="{938C13E7-A862-4C67-9FCC-F0AF037F2F2F}" presName="ThreeConn_1-2" presStyleLbl="fgAccFollowNode1" presStyleIdx="0" presStyleCnt="2">
        <dgm:presLayoutVars>
          <dgm:bulletEnabled val="1"/>
        </dgm:presLayoutVars>
      </dgm:prSet>
      <dgm:spPr/>
    </dgm:pt>
    <dgm:pt modelId="{B61165A7-3C19-6B4A-A780-9DABCFF625DE}" type="pres">
      <dgm:prSet presAssocID="{938C13E7-A862-4C67-9FCC-F0AF037F2F2F}" presName="ThreeConn_2-3" presStyleLbl="fgAccFollowNode1" presStyleIdx="1" presStyleCnt="2">
        <dgm:presLayoutVars>
          <dgm:bulletEnabled val="1"/>
        </dgm:presLayoutVars>
      </dgm:prSet>
      <dgm:spPr/>
    </dgm:pt>
    <dgm:pt modelId="{5F8A29DE-33B3-DA49-8937-69D58DDA22BA}" type="pres">
      <dgm:prSet presAssocID="{938C13E7-A862-4C67-9FCC-F0AF037F2F2F}" presName="ThreeNodes_1_text" presStyleLbl="node1" presStyleIdx="2" presStyleCnt="3">
        <dgm:presLayoutVars>
          <dgm:bulletEnabled val="1"/>
        </dgm:presLayoutVars>
      </dgm:prSet>
      <dgm:spPr/>
    </dgm:pt>
    <dgm:pt modelId="{74B003AF-620C-074B-8AD8-1B4E1CFF9463}" type="pres">
      <dgm:prSet presAssocID="{938C13E7-A862-4C67-9FCC-F0AF037F2F2F}" presName="ThreeNodes_2_text" presStyleLbl="node1" presStyleIdx="2" presStyleCnt="3">
        <dgm:presLayoutVars>
          <dgm:bulletEnabled val="1"/>
        </dgm:presLayoutVars>
      </dgm:prSet>
      <dgm:spPr/>
    </dgm:pt>
    <dgm:pt modelId="{DF1163AF-F76A-9241-8FA8-7865BD1F7649}" type="pres">
      <dgm:prSet presAssocID="{938C13E7-A862-4C67-9FCC-F0AF037F2F2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B770B202-E522-AB4A-BC56-C61B41BBC36C}" type="presOf" srcId="{217DD96A-95D3-4755-AAD2-2CC2E98AA108}" destId="{5F8A29DE-33B3-DA49-8937-69D58DDA22BA}" srcOrd="1" destOrd="0" presId="urn:microsoft.com/office/officeart/2005/8/layout/vProcess5"/>
    <dgm:cxn modelId="{E4AB5012-A114-A541-80FE-41B97E63E97E}" type="presOf" srcId="{78754EDA-CF2D-4C79-B8CF-5E066A0F6050}" destId="{DF1163AF-F76A-9241-8FA8-7865BD1F7649}" srcOrd="1" destOrd="0" presId="urn:microsoft.com/office/officeart/2005/8/layout/vProcess5"/>
    <dgm:cxn modelId="{1235AD4F-61F8-4A47-81E1-CE7F3FDF0559}" srcId="{938C13E7-A862-4C67-9FCC-F0AF037F2F2F}" destId="{217DD96A-95D3-4755-AAD2-2CC2E98AA108}" srcOrd="0" destOrd="0" parTransId="{4BD707D0-5C02-4FE1-9E52-88AF865A710D}" sibTransId="{71324FCF-AC1F-4EBC-9476-056E52611336}"/>
    <dgm:cxn modelId="{C681515D-C3CC-134D-A08C-E13DE9DFFCE2}" type="presOf" srcId="{71324FCF-AC1F-4EBC-9476-056E52611336}" destId="{D1272D63-F69E-504B-B284-59ECB2A62600}" srcOrd="0" destOrd="0" presId="urn:microsoft.com/office/officeart/2005/8/layout/vProcess5"/>
    <dgm:cxn modelId="{0DB8775F-BB88-7B48-9294-60CA466A1750}" type="presOf" srcId="{217DD96A-95D3-4755-AAD2-2CC2E98AA108}" destId="{F65AF999-8C3C-F949-BCF8-9B260124E2E6}" srcOrd="0" destOrd="0" presId="urn:microsoft.com/office/officeart/2005/8/layout/vProcess5"/>
    <dgm:cxn modelId="{66E5F572-23BC-D44F-B40C-7BCE901C8F4A}" type="presOf" srcId="{62E3BD87-EB10-4D12-891E-69ADC15D95F9}" destId="{B61165A7-3C19-6B4A-A780-9DABCFF625DE}" srcOrd="0" destOrd="0" presId="urn:microsoft.com/office/officeart/2005/8/layout/vProcess5"/>
    <dgm:cxn modelId="{C7DD377B-4399-5F40-85E4-44C1647A5AEF}" type="presOf" srcId="{A5F6F5FC-5535-45C3-88E7-A99C3A18D533}" destId="{09B9B987-7D03-4442-89DA-CC229E4DA481}" srcOrd="0" destOrd="0" presId="urn:microsoft.com/office/officeart/2005/8/layout/vProcess5"/>
    <dgm:cxn modelId="{8F2DBF96-EC7D-42FB-A117-3E79009178C7}" srcId="{938C13E7-A862-4C67-9FCC-F0AF037F2F2F}" destId="{78754EDA-CF2D-4C79-B8CF-5E066A0F6050}" srcOrd="2" destOrd="0" parTransId="{88C96D51-07EC-4690-BCC9-0430BD9ED447}" sibTransId="{C9188641-91DB-491F-9673-9BFDF01AEA34}"/>
    <dgm:cxn modelId="{5897BD9C-DE1F-4719-ADF2-493EBC656814}" srcId="{938C13E7-A862-4C67-9FCC-F0AF037F2F2F}" destId="{A5F6F5FC-5535-45C3-88E7-A99C3A18D533}" srcOrd="1" destOrd="0" parTransId="{90F6E4E1-17B5-4634-82D3-9102D00ECF42}" sibTransId="{62E3BD87-EB10-4D12-891E-69ADC15D95F9}"/>
    <dgm:cxn modelId="{FDC903CF-FD70-AD46-860E-893D87BC9F98}" type="presOf" srcId="{A5F6F5FC-5535-45C3-88E7-A99C3A18D533}" destId="{74B003AF-620C-074B-8AD8-1B4E1CFF9463}" srcOrd="1" destOrd="0" presId="urn:microsoft.com/office/officeart/2005/8/layout/vProcess5"/>
    <dgm:cxn modelId="{576B7DD2-90C8-E345-855A-D75EA49C04F2}" type="presOf" srcId="{78754EDA-CF2D-4C79-B8CF-5E066A0F6050}" destId="{624DB430-ACF2-9A4A-AF0B-BB3E9F6788B5}" srcOrd="0" destOrd="0" presId="urn:microsoft.com/office/officeart/2005/8/layout/vProcess5"/>
    <dgm:cxn modelId="{6EAA62DC-2280-054E-8069-B62F0DC2963A}" type="presOf" srcId="{938C13E7-A862-4C67-9FCC-F0AF037F2F2F}" destId="{B6D82739-A67E-7440-B33D-DC4A0E258B90}" srcOrd="0" destOrd="0" presId="urn:microsoft.com/office/officeart/2005/8/layout/vProcess5"/>
    <dgm:cxn modelId="{6C8BBC10-7A96-7B4B-82EE-7A2220486BF8}" type="presParOf" srcId="{B6D82739-A67E-7440-B33D-DC4A0E258B90}" destId="{5B2B2922-0968-3D49-AFCD-DFFFC331CC4F}" srcOrd="0" destOrd="0" presId="urn:microsoft.com/office/officeart/2005/8/layout/vProcess5"/>
    <dgm:cxn modelId="{1B5855E5-8B87-9640-B87D-6440395AE2FE}" type="presParOf" srcId="{B6D82739-A67E-7440-B33D-DC4A0E258B90}" destId="{F65AF999-8C3C-F949-BCF8-9B260124E2E6}" srcOrd="1" destOrd="0" presId="urn:microsoft.com/office/officeart/2005/8/layout/vProcess5"/>
    <dgm:cxn modelId="{AFE5CA12-5072-8B49-A776-E0EEB976851F}" type="presParOf" srcId="{B6D82739-A67E-7440-B33D-DC4A0E258B90}" destId="{09B9B987-7D03-4442-89DA-CC229E4DA481}" srcOrd="2" destOrd="0" presId="urn:microsoft.com/office/officeart/2005/8/layout/vProcess5"/>
    <dgm:cxn modelId="{90DA1763-311F-9841-90A5-020C6FB48523}" type="presParOf" srcId="{B6D82739-A67E-7440-B33D-DC4A0E258B90}" destId="{624DB430-ACF2-9A4A-AF0B-BB3E9F6788B5}" srcOrd="3" destOrd="0" presId="urn:microsoft.com/office/officeart/2005/8/layout/vProcess5"/>
    <dgm:cxn modelId="{9BCCCE47-AEE7-FF48-9167-6FC203E5AB01}" type="presParOf" srcId="{B6D82739-A67E-7440-B33D-DC4A0E258B90}" destId="{D1272D63-F69E-504B-B284-59ECB2A62600}" srcOrd="4" destOrd="0" presId="urn:microsoft.com/office/officeart/2005/8/layout/vProcess5"/>
    <dgm:cxn modelId="{C34F69AE-EE6F-8942-8C7E-E4B4E06FD65E}" type="presParOf" srcId="{B6D82739-A67E-7440-B33D-DC4A0E258B90}" destId="{B61165A7-3C19-6B4A-A780-9DABCFF625DE}" srcOrd="5" destOrd="0" presId="urn:microsoft.com/office/officeart/2005/8/layout/vProcess5"/>
    <dgm:cxn modelId="{CC77F6F8-A64E-8340-9161-E78ACA0D6DF8}" type="presParOf" srcId="{B6D82739-A67E-7440-B33D-DC4A0E258B90}" destId="{5F8A29DE-33B3-DA49-8937-69D58DDA22BA}" srcOrd="6" destOrd="0" presId="urn:microsoft.com/office/officeart/2005/8/layout/vProcess5"/>
    <dgm:cxn modelId="{D1ADA790-715B-4149-B043-A268AFC37EFE}" type="presParOf" srcId="{B6D82739-A67E-7440-B33D-DC4A0E258B90}" destId="{74B003AF-620C-074B-8AD8-1B4E1CFF9463}" srcOrd="7" destOrd="0" presId="urn:microsoft.com/office/officeart/2005/8/layout/vProcess5"/>
    <dgm:cxn modelId="{4BCF7B95-60CE-2C43-99E3-9E0CEF2E34B5}" type="presParOf" srcId="{B6D82739-A67E-7440-B33D-DC4A0E258B90}" destId="{DF1163AF-F76A-9241-8FA8-7865BD1F7649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DBC2EDA-042C-48D4-B7C9-53D5738FD90B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2F5A2021-1327-4DD1-9CC1-CB57F4658140}">
      <dgm:prSet/>
      <dgm:spPr/>
      <dgm:t>
        <a:bodyPr/>
        <a:lstStyle/>
        <a:p>
          <a:r>
            <a:rPr lang="en-US"/>
            <a:t>After studying all the models, we observed that XGBoost has the best accuracy among others, but if we consider the Random forest with 30% threshold it gives us best output.</a:t>
          </a:r>
        </a:p>
      </dgm:t>
    </dgm:pt>
    <dgm:pt modelId="{5859C622-6A22-475A-834C-201F5E9CE8C7}" type="parTrans" cxnId="{228BD70D-D5C6-41F8-A0E7-C128A94DA835}">
      <dgm:prSet/>
      <dgm:spPr/>
      <dgm:t>
        <a:bodyPr/>
        <a:lstStyle/>
        <a:p>
          <a:endParaRPr lang="en-US"/>
        </a:p>
      </dgm:t>
    </dgm:pt>
    <dgm:pt modelId="{1585BC80-6FDA-49C1-9F09-85EF988B5059}" type="sibTrans" cxnId="{228BD70D-D5C6-41F8-A0E7-C128A94DA835}">
      <dgm:prSet/>
      <dgm:spPr/>
      <dgm:t>
        <a:bodyPr/>
        <a:lstStyle/>
        <a:p>
          <a:endParaRPr lang="en-US"/>
        </a:p>
      </dgm:t>
    </dgm:pt>
    <dgm:pt modelId="{2F393DE0-6D4D-4FCC-A1DC-013509EF24E9}">
      <dgm:prSet/>
      <dgm:spPr/>
      <dgm:t>
        <a:bodyPr/>
        <a:lstStyle/>
        <a:p>
          <a:r>
            <a:rPr lang="en-US"/>
            <a:t>In the sought of unbaised results we choosed Xgboost.</a:t>
          </a:r>
        </a:p>
      </dgm:t>
    </dgm:pt>
    <dgm:pt modelId="{6657B57F-CB05-4EE9-A3A3-CB678DC7A8BE}" type="parTrans" cxnId="{69BC24A8-D04E-499D-8EAD-724C78301AC9}">
      <dgm:prSet/>
      <dgm:spPr/>
      <dgm:t>
        <a:bodyPr/>
        <a:lstStyle/>
        <a:p>
          <a:endParaRPr lang="en-US"/>
        </a:p>
      </dgm:t>
    </dgm:pt>
    <dgm:pt modelId="{A9EB25AF-A401-42CA-A602-5DCA0DBA87D4}" type="sibTrans" cxnId="{69BC24A8-D04E-499D-8EAD-724C78301AC9}">
      <dgm:prSet/>
      <dgm:spPr/>
      <dgm:t>
        <a:bodyPr/>
        <a:lstStyle/>
        <a:p>
          <a:endParaRPr lang="en-US"/>
        </a:p>
      </dgm:t>
    </dgm:pt>
    <dgm:pt modelId="{66AECB53-56D6-A440-B847-4BC60A811CD4}" type="pres">
      <dgm:prSet presAssocID="{BDBC2EDA-042C-48D4-B7C9-53D5738FD90B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12C3C93-DE12-F144-A0C6-02AE83292F3A}" type="pres">
      <dgm:prSet presAssocID="{2F5A2021-1327-4DD1-9CC1-CB57F4658140}" presName="hierRoot1" presStyleCnt="0"/>
      <dgm:spPr/>
    </dgm:pt>
    <dgm:pt modelId="{20CAC666-CCCB-8B48-8659-939F47D7FD4D}" type="pres">
      <dgm:prSet presAssocID="{2F5A2021-1327-4DD1-9CC1-CB57F4658140}" presName="composite" presStyleCnt="0"/>
      <dgm:spPr/>
    </dgm:pt>
    <dgm:pt modelId="{0DE8A19D-773F-6145-A20D-5DB583FD6D73}" type="pres">
      <dgm:prSet presAssocID="{2F5A2021-1327-4DD1-9CC1-CB57F4658140}" presName="background" presStyleLbl="node0" presStyleIdx="0" presStyleCnt="2"/>
      <dgm:spPr/>
    </dgm:pt>
    <dgm:pt modelId="{70D54D68-CE50-3545-B831-4AA342E6EC0E}" type="pres">
      <dgm:prSet presAssocID="{2F5A2021-1327-4DD1-9CC1-CB57F4658140}" presName="text" presStyleLbl="fgAcc0" presStyleIdx="0" presStyleCnt="2">
        <dgm:presLayoutVars>
          <dgm:chPref val="3"/>
        </dgm:presLayoutVars>
      </dgm:prSet>
      <dgm:spPr/>
    </dgm:pt>
    <dgm:pt modelId="{39A45E92-937D-0B43-9FC7-9EF6B4295DB9}" type="pres">
      <dgm:prSet presAssocID="{2F5A2021-1327-4DD1-9CC1-CB57F4658140}" presName="hierChild2" presStyleCnt="0"/>
      <dgm:spPr/>
    </dgm:pt>
    <dgm:pt modelId="{2C0DAFC3-AFC2-0F46-9533-B0EF18C34880}" type="pres">
      <dgm:prSet presAssocID="{2F393DE0-6D4D-4FCC-A1DC-013509EF24E9}" presName="hierRoot1" presStyleCnt="0"/>
      <dgm:spPr/>
    </dgm:pt>
    <dgm:pt modelId="{94FE1318-9482-C34D-B5BA-85A921334734}" type="pres">
      <dgm:prSet presAssocID="{2F393DE0-6D4D-4FCC-A1DC-013509EF24E9}" presName="composite" presStyleCnt="0"/>
      <dgm:spPr/>
    </dgm:pt>
    <dgm:pt modelId="{50A81CE4-7735-FB41-8F3B-B6841A73F20E}" type="pres">
      <dgm:prSet presAssocID="{2F393DE0-6D4D-4FCC-A1DC-013509EF24E9}" presName="background" presStyleLbl="node0" presStyleIdx="1" presStyleCnt="2"/>
      <dgm:spPr/>
    </dgm:pt>
    <dgm:pt modelId="{A17245D4-44EF-784E-BEFC-4A8548BEBD9F}" type="pres">
      <dgm:prSet presAssocID="{2F393DE0-6D4D-4FCC-A1DC-013509EF24E9}" presName="text" presStyleLbl="fgAcc0" presStyleIdx="1" presStyleCnt="2">
        <dgm:presLayoutVars>
          <dgm:chPref val="3"/>
        </dgm:presLayoutVars>
      </dgm:prSet>
      <dgm:spPr/>
    </dgm:pt>
    <dgm:pt modelId="{09891B42-AFEE-4B4C-AF47-3F292D46165C}" type="pres">
      <dgm:prSet presAssocID="{2F393DE0-6D4D-4FCC-A1DC-013509EF24E9}" presName="hierChild2" presStyleCnt="0"/>
      <dgm:spPr/>
    </dgm:pt>
  </dgm:ptLst>
  <dgm:cxnLst>
    <dgm:cxn modelId="{228BD70D-D5C6-41F8-A0E7-C128A94DA835}" srcId="{BDBC2EDA-042C-48D4-B7C9-53D5738FD90B}" destId="{2F5A2021-1327-4DD1-9CC1-CB57F4658140}" srcOrd="0" destOrd="0" parTransId="{5859C622-6A22-475A-834C-201F5E9CE8C7}" sibTransId="{1585BC80-6FDA-49C1-9F09-85EF988B5059}"/>
    <dgm:cxn modelId="{2184C815-190A-1248-9F3D-41908F9AAE00}" type="presOf" srcId="{2F5A2021-1327-4DD1-9CC1-CB57F4658140}" destId="{70D54D68-CE50-3545-B831-4AA342E6EC0E}" srcOrd="0" destOrd="0" presId="urn:microsoft.com/office/officeart/2005/8/layout/hierarchy1"/>
    <dgm:cxn modelId="{88155446-732E-584C-AEE6-B042AFD15BCD}" type="presOf" srcId="{BDBC2EDA-042C-48D4-B7C9-53D5738FD90B}" destId="{66AECB53-56D6-A440-B847-4BC60A811CD4}" srcOrd="0" destOrd="0" presId="urn:microsoft.com/office/officeart/2005/8/layout/hierarchy1"/>
    <dgm:cxn modelId="{3F7E2A4F-71D7-EA44-98F5-8234B71F4D1E}" type="presOf" srcId="{2F393DE0-6D4D-4FCC-A1DC-013509EF24E9}" destId="{A17245D4-44EF-784E-BEFC-4A8548BEBD9F}" srcOrd="0" destOrd="0" presId="urn:microsoft.com/office/officeart/2005/8/layout/hierarchy1"/>
    <dgm:cxn modelId="{69BC24A8-D04E-499D-8EAD-724C78301AC9}" srcId="{BDBC2EDA-042C-48D4-B7C9-53D5738FD90B}" destId="{2F393DE0-6D4D-4FCC-A1DC-013509EF24E9}" srcOrd="1" destOrd="0" parTransId="{6657B57F-CB05-4EE9-A3A3-CB678DC7A8BE}" sibTransId="{A9EB25AF-A401-42CA-A602-5DCA0DBA87D4}"/>
    <dgm:cxn modelId="{16349E50-AC3A-FF4F-BFF0-5452DAD34F9C}" type="presParOf" srcId="{66AECB53-56D6-A440-B847-4BC60A811CD4}" destId="{B12C3C93-DE12-F144-A0C6-02AE83292F3A}" srcOrd="0" destOrd="0" presId="urn:microsoft.com/office/officeart/2005/8/layout/hierarchy1"/>
    <dgm:cxn modelId="{4B7EAE2D-92FE-6F47-A5A7-3F0D22FB8ABE}" type="presParOf" srcId="{B12C3C93-DE12-F144-A0C6-02AE83292F3A}" destId="{20CAC666-CCCB-8B48-8659-939F47D7FD4D}" srcOrd="0" destOrd="0" presId="urn:microsoft.com/office/officeart/2005/8/layout/hierarchy1"/>
    <dgm:cxn modelId="{A3E014BB-D24D-6C41-9440-900A8F270178}" type="presParOf" srcId="{20CAC666-CCCB-8B48-8659-939F47D7FD4D}" destId="{0DE8A19D-773F-6145-A20D-5DB583FD6D73}" srcOrd="0" destOrd="0" presId="urn:microsoft.com/office/officeart/2005/8/layout/hierarchy1"/>
    <dgm:cxn modelId="{369E884F-F1FC-A44D-A226-EEE2283B5CD1}" type="presParOf" srcId="{20CAC666-CCCB-8B48-8659-939F47D7FD4D}" destId="{70D54D68-CE50-3545-B831-4AA342E6EC0E}" srcOrd="1" destOrd="0" presId="urn:microsoft.com/office/officeart/2005/8/layout/hierarchy1"/>
    <dgm:cxn modelId="{076E5B59-0C9F-2849-BA19-BB4E5675210D}" type="presParOf" srcId="{B12C3C93-DE12-F144-A0C6-02AE83292F3A}" destId="{39A45E92-937D-0B43-9FC7-9EF6B4295DB9}" srcOrd="1" destOrd="0" presId="urn:microsoft.com/office/officeart/2005/8/layout/hierarchy1"/>
    <dgm:cxn modelId="{64ED97B3-70A7-F74F-8FBB-B08EE2AD8A9A}" type="presParOf" srcId="{66AECB53-56D6-A440-B847-4BC60A811CD4}" destId="{2C0DAFC3-AFC2-0F46-9533-B0EF18C34880}" srcOrd="1" destOrd="0" presId="urn:microsoft.com/office/officeart/2005/8/layout/hierarchy1"/>
    <dgm:cxn modelId="{4B3D3003-B2AB-E549-AE33-C2B1F78D4BE8}" type="presParOf" srcId="{2C0DAFC3-AFC2-0F46-9533-B0EF18C34880}" destId="{94FE1318-9482-C34D-B5BA-85A921334734}" srcOrd="0" destOrd="0" presId="urn:microsoft.com/office/officeart/2005/8/layout/hierarchy1"/>
    <dgm:cxn modelId="{05B63799-5D90-654C-B875-D2DB0CF0C9D8}" type="presParOf" srcId="{94FE1318-9482-C34D-B5BA-85A921334734}" destId="{50A81CE4-7735-FB41-8F3B-B6841A73F20E}" srcOrd="0" destOrd="0" presId="urn:microsoft.com/office/officeart/2005/8/layout/hierarchy1"/>
    <dgm:cxn modelId="{351E7073-63A8-FE48-B5F9-6FE74CFDBC68}" type="presParOf" srcId="{94FE1318-9482-C34D-B5BA-85A921334734}" destId="{A17245D4-44EF-784E-BEFC-4A8548BEBD9F}" srcOrd="1" destOrd="0" presId="urn:microsoft.com/office/officeart/2005/8/layout/hierarchy1"/>
    <dgm:cxn modelId="{483A64D5-A871-A547-9904-9643FB005312}" type="presParOf" srcId="{2C0DAFC3-AFC2-0F46-9533-B0EF18C34880}" destId="{09891B42-AFEE-4B4C-AF47-3F292D46165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7B3041-69CE-494C-A52D-ACE639CD4B12}">
      <dsp:nvSpPr>
        <dsp:cNvPr id="0" name=""/>
        <dsp:cNvSpPr/>
      </dsp:nvSpPr>
      <dsp:spPr>
        <a:xfrm>
          <a:off x="872041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AA9C1C-F034-4874-A310-26C206B7291E}">
      <dsp:nvSpPr>
        <dsp:cNvPr id="0" name=""/>
        <dsp:cNvSpPr/>
      </dsp:nvSpPr>
      <dsp:spPr>
        <a:xfrm>
          <a:off x="307380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Full/partial additive model</a:t>
          </a:r>
        </a:p>
      </dsp:txBody>
      <dsp:txXfrm>
        <a:off x="307380" y="1940804"/>
        <a:ext cx="2053312" cy="720000"/>
      </dsp:txXfrm>
    </dsp:sp>
    <dsp:sp modelId="{2BBD1E87-9EE9-4162-8E15-FC77A88E6E47}">
      <dsp:nvSpPr>
        <dsp:cNvPr id="0" name=""/>
        <dsp:cNvSpPr/>
      </dsp:nvSpPr>
      <dsp:spPr>
        <a:xfrm>
          <a:off x="3284683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0C9BB4-D513-414C-B060-9924C94B1D2D}">
      <dsp:nvSpPr>
        <dsp:cNvPr id="0" name=""/>
        <dsp:cNvSpPr/>
      </dsp:nvSpPr>
      <dsp:spPr>
        <a:xfrm>
          <a:off x="2720022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Simple and easy to understand and interpret</a:t>
          </a:r>
        </a:p>
      </dsp:txBody>
      <dsp:txXfrm>
        <a:off x="2720022" y="1940804"/>
        <a:ext cx="2053312" cy="720000"/>
      </dsp:txXfrm>
    </dsp:sp>
    <dsp:sp modelId="{A966D340-F681-4715-938D-7865FFEE8FC0}">
      <dsp:nvSpPr>
        <dsp:cNvPr id="0" name=""/>
        <dsp:cNvSpPr/>
      </dsp:nvSpPr>
      <dsp:spPr>
        <a:xfrm>
          <a:off x="5697325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525429-9A6B-4D0C-A8FF-8FE035E6ABEB}">
      <dsp:nvSpPr>
        <dsp:cNvPr id="0" name=""/>
        <dsp:cNvSpPr/>
      </dsp:nvSpPr>
      <dsp:spPr>
        <a:xfrm>
          <a:off x="5132664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Works great for linear data with constant variance</a:t>
          </a:r>
        </a:p>
      </dsp:txBody>
      <dsp:txXfrm>
        <a:off x="5132664" y="1940804"/>
        <a:ext cx="2053312" cy="720000"/>
      </dsp:txXfrm>
    </dsp:sp>
    <dsp:sp modelId="{9EED3BBC-6B8F-40B4-A354-807ECD5BBEE0}">
      <dsp:nvSpPr>
        <dsp:cNvPr id="0" name=""/>
        <dsp:cNvSpPr/>
      </dsp:nvSpPr>
      <dsp:spPr>
        <a:xfrm>
          <a:off x="8109967" y="726631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9E189C-D094-4D23-AC6F-4981D7633FB8}">
      <dsp:nvSpPr>
        <dsp:cNvPr id="0" name=""/>
        <dsp:cNvSpPr/>
      </dsp:nvSpPr>
      <dsp:spPr>
        <a:xfrm>
          <a:off x="7545307" y="1940804"/>
          <a:ext cx="205331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accuracy, provided no multicollinearity</a:t>
          </a:r>
        </a:p>
      </dsp:txBody>
      <dsp:txXfrm>
        <a:off x="7545307" y="1940804"/>
        <a:ext cx="205331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198AAD-ECA6-49C3-A588-3EB4FC94512A}">
      <dsp:nvSpPr>
        <dsp:cNvPr id="0" name=""/>
        <dsp:cNvSpPr/>
      </dsp:nvSpPr>
      <dsp:spPr>
        <a:xfrm>
          <a:off x="1014450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9864CC-AA07-46FF-8E9E-6530EA45195E}">
      <dsp:nvSpPr>
        <dsp:cNvPr id="0" name=""/>
        <dsp:cNvSpPr/>
      </dsp:nvSpPr>
      <dsp:spPr>
        <a:xfrm>
          <a:off x="240806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Random Forest is an ensemble method that combines the predictions of multiple decision trees, which can help to improve the accuracy and reduce the variance of the model.</a:t>
          </a:r>
          <a:endParaRPr lang="en-US" sz="1100" kern="1200"/>
        </a:p>
      </dsp:txBody>
      <dsp:txXfrm>
        <a:off x="240806" y="2114163"/>
        <a:ext cx="2813250" cy="787500"/>
      </dsp:txXfrm>
    </dsp:sp>
    <dsp:sp modelId="{72CA4BFC-CB71-49CC-AF20-F8090D1DB8AC}">
      <dsp:nvSpPr>
        <dsp:cNvPr id="0" name=""/>
        <dsp:cNvSpPr/>
      </dsp:nvSpPr>
      <dsp:spPr>
        <a:xfrm>
          <a:off x="4320018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B620D-5DF1-4229-80B2-83C5F0AFD061}">
      <dsp:nvSpPr>
        <dsp:cNvPr id="0" name=""/>
        <dsp:cNvSpPr/>
      </dsp:nvSpPr>
      <dsp:spPr>
        <a:xfrm>
          <a:off x="3546375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 dirty="0"/>
            <a:t>It can handle both categorical and continuous predictor variables, and can automatically detect and model complex interactions between them.</a:t>
          </a:r>
          <a:endParaRPr lang="en-US" sz="1100" kern="1200" dirty="0"/>
        </a:p>
      </dsp:txBody>
      <dsp:txXfrm>
        <a:off x="3546375" y="2114163"/>
        <a:ext cx="2813250" cy="787500"/>
      </dsp:txXfrm>
    </dsp:sp>
    <dsp:sp modelId="{FFC46C45-0E68-4EB3-B67D-202B86BA0604}">
      <dsp:nvSpPr>
        <dsp:cNvPr id="0" name=""/>
        <dsp:cNvSpPr/>
      </dsp:nvSpPr>
      <dsp:spPr>
        <a:xfrm>
          <a:off x="7625587" y="485772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0391B-9CEA-4685-A38E-7756BAA67743}">
      <dsp:nvSpPr>
        <dsp:cNvPr id="0" name=""/>
        <dsp:cNvSpPr/>
      </dsp:nvSpPr>
      <dsp:spPr>
        <a:xfrm>
          <a:off x="6851943" y="2114163"/>
          <a:ext cx="2813250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It is a non-parametric method, meaning that it makes no assumptions about the underlying distribution of the data.</a:t>
          </a:r>
          <a:endParaRPr lang="en-US" sz="1100" kern="1200"/>
        </a:p>
      </dsp:txBody>
      <dsp:txXfrm>
        <a:off x="6851943" y="2114163"/>
        <a:ext cx="2813250" cy="787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C02300-1BB9-4BC5-ABDC-728F48555991}">
      <dsp:nvSpPr>
        <dsp:cNvPr id="0" name=""/>
        <dsp:cNvSpPr/>
      </dsp:nvSpPr>
      <dsp:spPr>
        <a:xfrm>
          <a:off x="872041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2B0E2-C802-4039-B9E8-7FE0DD713D00}">
      <dsp:nvSpPr>
        <dsp:cNvPr id="0" name=""/>
        <dsp:cNvSpPr/>
      </dsp:nvSpPr>
      <dsp:spPr>
        <a:xfrm>
          <a:off x="307380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eXtreme Gradient Boosting which is well known as XGBoost is a widely used model for most of the competitions. </a:t>
          </a:r>
        </a:p>
      </dsp:txBody>
      <dsp:txXfrm>
        <a:off x="307380" y="1913008"/>
        <a:ext cx="2053312" cy="787500"/>
      </dsp:txXfrm>
    </dsp:sp>
    <dsp:sp modelId="{D68D99AD-2A4C-4254-9FD0-78A33A7CB774}">
      <dsp:nvSpPr>
        <dsp:cNvPr id="0" name=""/>
        <dsp:cNvSpPr/>
      </dsp:nvSpPr>
      <dsp:spPr>
        <a:xfrm>
          <a:off x="3284683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3473BD-233C-456C-8429-3F2BD02DEB5A}">
      <dsp:nvSpPr>
        <dsp:cNvPr id="0" name=""/>
        <dsp:cNvSpPr/>
      </dsp:nvSpPr>
      <dsp:spPr>
        <a:xfrm>
          <a:off x="2720022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As decision tree &amp; random forest models XGBoost is also a tree based model with more accurate results. </a:t>
          </a:r>
        </a:p>
      </dsp:txBody>
      <dsp:txXfrm>
        <a:off x="2720022" y="1913008"/>
        <a:ext cx="2053312" cy="787500"/>
      </dsp:txXfrm>
    </dsp:sp>
    <dsp:sp modelId="{4EEECB06-3ABC-41D3-9CF0-1DE8EBB5D09A}">
      <dsp:nvSpPr>
        <dsp:cNvPr id="0" name=""/>
        <dsp:cNvSpPr/>
      </dsp:nvSpPr>
      <dsp:spPr>
        <a:xfrm>
          <a:off x="5697325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66D1C2-7BDC-463B-8764-372AC70C635B}">
      <dsp:nvSpPr>
        <dsp:cNvPr id="0" name=""/>
        <dsp:cNvSpPr/>
      </dsp:nvSpPr>
      <dsp:spPr>
        <a:xfrm>
          <a:off x="5132664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With customized objective and evaluation XGBoost is easy to perform with a inbuild keyword xgboost.</a:t>
          </a:r>
        </a:p>
      </dsp:txBody>
      <dsp:txXfrm>
        <a:off x="5132664" y="1913008"/>
        <a:ext cx="2053312" cy="787500"/>
      </dsp:txXfrm>
    </dsp:sp>
    <dsp:sp modelId="{3038F4EA-CF7B-4100-852F-3FA60960CD86}">
      <dsp:nvSpPr>
        <dsp:cNvPr id="0" name=""/>
        <dsp:cNvSpPr/>
      </dsp:nvSpPr>
      <dsp:spPr>
        <a:xfrm>
          <a:off x="8109967" y="686927"/>
          <a:ext cx="923990" cy="92399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063E20-B89D-42CB-A2BE-09AD119CF3BD}">
      <dsp:nvSpPr>
        <dsp:cNvPr id="0" name=""/>
        <dsp:cNvSpPr/>
      </dsp:nvSpPr>
      <dsp:spPr>
        <a:xfrm>
          <a:off x="7545307" y="1913008"/>
          <a:ext cx="2053312" cy="78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0" i="0" kern="1200"/>
            <a:t>XGBoost does not perform so well on unstructured data &amp; this method is hardly scalable.</a:t>
          </a:r>
          <a:endParaRPr lang="en-US" sz="1100" kern="1200"/>
        </a:p>
      </dsp:txBody>
      <dsp:txXfrm>
        <a:off x="7545307" y="1913008"/>
        <a:ext cx="2053312" cy="7875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7DA75-10C1-4E68-AF18-7D96AB5559BC}">
      <dsp:nvSpPr>
        <dsp:cNvPr id="0" name=""/>
        <dsp:cNvSpPr/>
      </dsp:nvSpPr>
      <dsp:spPr>
        <a:xfrm>
          <a:off x="1014450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E5378F-E764-48B4-82F1-2BD7996DC9CB}">
      <dsp:nvSpPr>
        <dsp:cNvPr id="0" name=""/>
        <dsp:cNvSpPr/>
      </dsp:nvSpPr>
      <dsp:spPr>
        <a:xfrm>
          <a:off x="240806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Built a model with training data &amp; response variable (median_House_Value).</a:t>
          </a:r>
        </a:p>
      </dsp:txBody>
      <dsp:txXfrm>
        <a:off x="240806" y="2141959"/>
        <a:ext cx="2813250" cy="720000"/>
      </dsp:txXfrm>
    </dsp:sp>
    <dsp:sp modelId="{0B08CB88-3C40-49EC-A667-07466FBDEBD2}">
      <dsp:nvSpPr>
        <dsp:cNvPr id="0" name=""/>
        <dsp:cNvSpPr/>
      </dsp:nvSpPr>
      <dsp:spPr>
        <a:xfrm>
          <a:off x="4320018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993E8-985D-49F9-B096-4963B3A5CDE3}">
      <dsp:nvSpPr>
        <dsp:cNvPr id="0" name=""/>
        <dsp:cNvSpPr/>
      </dsp:nvSpPr>
      <dsp:spPr>
        <a:xfrm>
          <a:off x="3546375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It was built with 100 boosting rounds.</a:t>
          </a:r>
        </a:p>
      </dsp:txBody>
      <dsp:txXfrm>
        <a:off x="3546375" y="2141959"/>
        <a:ext cx="2813250" cy="720000"/>
      </dsp:txXfrm>
    </dsp:sp>
    <dsp:sp modelId="{70418E9E-DA0D-4AD6-9E50-47E207D75666}">
      <dsp:nvSpPr>
        <dsp:cNvPr id="0" name=""/>
        <dsp:cNvSpPr/>
      </dsp:nvSpPr>
      <dsp:spPr>
        <a:xfrm>
          <a:off x="7625587" y="525476"/>
          <a:ext cx="1265962" cy="12659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9BD05-26D0-4B23-955D-2842D44291BD}">
      <dsp:nvSpPr>
        <dsp:cNvPr id="0" name=""/>
        <dsp:cNvSpPr/>
      </dsp:nvSpPr>
      <dsp:spPr>
        <a:xfrm>
          <a:off x="6851943" y="2141959"/>
          <a:ext cx="2813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Accuracy noted from the model is 85.27%</a:t>
          </a:r>
        </a:p>
      </dsp:txBody>
      <dsp:txXfrm>
        <a:off x="6851943" y="2141959"/>
        <a:ext cx="2813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5AF999-8C3C-F949-BCF8-9B260124E2E6}">
      <dsp:nvSpPr>
        <dsp:cNvPr id="0" name=""/>
        <dsp:cNvSpPr/>
      </dsp:nvSpPr>
      <dsp:spPr>
        <a:xfrm>
          <a:off x="0" y="0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Tried building model with different k values froms 1-6. </a:t>
          </a:r>
        </a:p>
      </dsp:txBody>
      <dsp:txXfrm>
        <a:off x="40470" y="40470"/>
        <a:ext cx="3648187" cy="1300819"/>
      </dsp:txXfrm>
    </dsp:sp>
    <dsp:sp modelId="{09B9B987-7D03-4442-89DA-CC229E4DA481}">
      <dsp:nvSpPr>
        <dsp:cNvPr id="0" name=""/>
        <dsp:cNvSpPr/>
      </dsp:nvSpPr>
      <dsp:spPr>
        <a:xfrm>
          <a:off x="453459" y="1612053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that k-6 has best results when compared to others.</a:t>
          </a:r>
        </a:p>
      </dsp:txBody>
      <dsp:txXfrm>
        <a:off x="493929" y="1652523"/>
        <a:ext cx="3706669" cy="1300819"/>
      </dsp:txXfrm>
    </dsp:sp>
    <dsp:sp modelId="{624DB430-ACF2-9A4A-AF0B-BB3E9F6788B5}">
      <dsp:nvSpPr>
        <dsp:cNvPr id="0" name=""/>
        <dsp:cNvSpPr/>
      </dsp:nvSpPr>
      <dsp:spPr>
        <a:xfrm>
          <a:off x="906919" y="3224106"/>
          <a:ext cx="5139213" cy="1381759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84000"/>
                <a:lumMod val="84000"/>
              </a:schemeClr>
            </a:gs>
          </a:gsLst>
          <a:lin ang="5400000" scaled="0"/>
        </a:gradFill>
        <a:ln>
          <a:noFill/>
        </a:ln>
        <a:effectLst>
          <a:innerShdw blurRad="50800" dist="25400" dir="13500000">
            <a:srgbClr val="000000">
              <a:alpha val="5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Observed an accuracy of ~72 with k is 6.</a:t>
          </a:r>
        </a:p>
      </dsp:txBody>
      <dsp:txXfrm>
        <a:off x="947389" y="3264576"/>
        <a:ext cx="3706669" cy="1300819"/>
      </dsp:txXfrm>
    </dsp:sp>
    <dsp:sp modelId="{D1272D63-F69E-504B-B284-59ECB2A62600}">
      <dsp:nvSpPr>
        <dsp:cNvPr id="0" name=""/>
        <dsp:cNvSpPr/>
      </dsp:nvSpPr>
      <dsp:spPr>
        <a:xfrm>
          <a:off x="4241069" y="1047834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443151" y="1047834"/>
        <a:ext cx="493979" cy="675853"/>
      </dsp:txXfrm>
    </dsp:sp>
    <dsp:sp modelId="{B61165A7-3C19-6B4A-A780-9DABCFF625DE}">
      <dsp:nvSpPr>
        <dsp:cNvPr id="0" name=""/>
        <dsp:cNvSpPr/>
      </dsp:nvSpPr>
      <dsp:spPr>
        <a:xfrm>
          <a:off x="4694529" y="2650675"/>
          <a:ext cx="898143" cy="898143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896611" y="2650675"/>
        <a:ext cx="493979" cy="6758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8A19D-773F-6145-A20D-5DB583FD6D73}">
      <dsp:nvSpPr>
        <dsp:cNvPr id="0" name=""/>
        <dsp:cNvSpPr/>
      </dsp:nvSpPr>
      <dsp:spPr>
        <a:xfrm>
          <a:off x="120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D54D68-CE50-3545-B831-4AA342E6EC0E}">
      <dsp:nvSpPr>
        <dsp:cNvPr id="0" name=""/>
        <dsp:cNvSpPr/>
      </dsp:nvSpPr>
      <dsp:spPr>
        <a:xfrm>
          <a:off x="47280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After studying all the models, we observed that XGBoost has the best accuracy among others, but if we consider the Random forest with 30% threshold it gives us best output.</a:t>
          </a:r>
        </a:p>
      </dsp:txBody>
      <dsp:txXfrm>
        <a:off x="551747" y="649072"/>
        <a:ext cx="4086514" cy="2537310"/>
      </dsp:txXfrm>
    </dsp:sp>
    <dsp:sp modelId="{50A81CE4-7735-FB41-8F3B-B6841A73F20E}">
      <dsp:nvSpPr>
        <dsp:cNvPr id="0" name=""/>
        <dsp:cNvSpPr/>
      </dsp:nvSpPr>
      <dsp:spPr>
        <a:xfrm>
          <a:off x="5188799" y="122113"/>
          <a:ext cx="4244392" cy="26951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7245D4-44EF-784E-BEFC-4A8548BEBD9F}">
      <dsp:nvSpPr>
        <dsp:cNvPr id="0" name=""/>
        <dsp:cNvSpPr/>
      </dsp:nvSpPr>
      <dsp:spPr>
        <a:xfrm>
          <a:off x="5660398" y="570133"/>
          <a:ext cx="4244392" cy="269518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the sought of unbaised results we choosed Xgboost.</a:t>
          </a:r>
        </a:p>
      </dsp:txBody>
      <dsp:txXfrm>
        <a:off x="5739337" y="649072"/>
        <a:ext cx="4086514" cy="2537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ouses in a village">
            <a:extLst>
              <a:ext uri="{FF2B5EF4-FFF2-40B4-BE49-F238E27FC236}">
                <a16:creationId xmlns:a16="http://schemas.microsoft.com/office/drawing/2014/main" id="{33B9953A-FDE8-6D08-5F88-1C4016F93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30" b="1347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10" name="Rounded Rectangle 9">
            <a:extLst>
              <a:ext uri="{FF2B5EF4-FFF2-40B4-BE49-F238E27FC236}">
                <a16:creationId xmlns:a16="http://schemas.microsoft.com/office/drawing/2014/main" id="{377641A3-0AD1-47C4-888F-5D557BC9C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96889" y="1846512"/>
            <a:ext cx="8998224" cy="3164976"/>
          </a:xfrm>
          <a:prstGeom prst="roundRect">
            <a:avLst>
              <a:gd name="adj" fmla="val 4629"/>
            </a:avLst>
          </a:prstGeom>
          <a:ln w="44450">
            <a:gradFill>
              <a:gsLst>
                <a:gs pos="0">
                  <a:schemeClr val="bg2">
                    <a:alpha val="65000"/>
                  </a:schemeClr>
                </a:gs>
                <a:gs pos="98000">
                  <a:schemeClr val="bg2">
                    <a:lumMod val="75000"/>
                    <a:alpha val="55000"/>
                  </a:schemeClr>
                </a:gs>
              </a:gsLst>
              <a:lin ang="5400000" scaled="1"/>
            </a:gradFill>
          </a:ln>
          <a:effectLst>
            <a:innerShdw blurRad="63500" dist="508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75EE5-FF6A-5400-E57C-2C0F6E0ADA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2007703"/>
            <a:ext cx="8676222" cy="1802297"/>
          </a:xfrm>
        </p:spPr>
        <p:txBody>
          <a:bodyPr>
            <a:normAutofit/>
          </a:bodyPr>
          <a:lstStyle/>
          <a:p>
            <a:r>
              <a:rPr lang="en-US" dirty="0"/>
              <a:t>What can it be the price of house in California?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1F5431-0F0F-4FFD-AC21-286365B3A3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795587"/>
          </a:xfrm>
        </p:spPr>
        <p:txBody>
          <a:bodyPr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1000" dirty="0"/>
              <a:t>By</a:t>
            </a:r>
          </a:p>
          <a:p>
            <a:pPr algn="r">
              <a:lnSpc>
                <a:spcPct val="90000"/>
              </a:lnSpc>
            </a:pPr>
            <a:r>
              <a:rPr lang="en-US" sz="1000" dirty="0"/>
              <a:t>Vikas </a:t>
            </a:r>
            <a:r>
              <a:rPr lang="en-US" sz="1000" dirty="0" err="1"/>
              <a:t>Rayala</a:t>
            </a:r>
            <a:endParaRPr lang="en-US" sz="1000" dirty="0"/>
          </a:p>
          <a:p>
            <a:pPr algn="r">
              <a:lnSpc>
                <a:spcPct val="90000"/>
              </a:lnSpc>
            </a:pPr>
            <a:r>
              <a:rPr lang="en-US" sz="1000" dirty="0" err="1"/>
              <a:t>Manikanta</a:t>
            </a:r>
            <a:r>
              <a:rPr lang="en-US" sz="1000" dirty="0"/>
              <a:t> </a:t>
            </a:r>
            <a:r>
              <a:rPr lang="en-US" sz="1000" dirty="0" err="1"/>
              <a:t>reddy</a:t>
            </a:r>
            <a:r>
              <a:rPr lang="en-US" sz="1000" dirty="0"/>
              <a:t> </a:t>
            </a:r>
            <a:r>
              <a:rPr lang="en-US" sz="1000" dirty="0" err="1"/>
              <a:t>kallam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935070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BEA5D-E626-641A-49CA-492BB7018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911" y="714375"/>
            <a:ext cx="4115223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Accuracy and AUC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DA0DE-FF25-C4F9-2FF6-968808BF7E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403324"/>
            <a:ext cx="6253751" cy="13878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Upon transformation, adjusted r^2 value got improved but still violated the assumptions.</a:t>
            </a:r>
          </a:p>
        </p:txBody>
      </p:sp>
      <p:pic>
        <p:nvPicPr>
          <p:cNvPr id="3074" name="Picture 2" descr="Make More Memes, I Will Give More Expressions: Brahmanandam">
            <a:extLst>
              <a:ext uri="{FF2B5EF4-FFF2-40B4-BE49-F238E27FC236}">
                <a16:creationId xmlns:a16="http://schemas.microsoft.com/office/drawing/2014/main" id="{F01B4C41-3D7F-5AD5-26BB-CD78EE805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24" y="213053"/>
            <a:ext cx="4115223" cy="246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AB97A8-FC94-25CF-697F-BF0581DA6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131" y="213053"/>
            <a:ext cx="7154957" cy="42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51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45467-66F6-6119-7CB7-AA2BDCAABA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401" y="714375"/>
            <a:ext cx="3900734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Conclusion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05472-7826-5A35-0CC3-0CA54301B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429000"/>
            <a:ext cx="6253751" cy="275873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AUC value after response transformation is </a:t>
            </a:r>
            <a:r>
              <a:rPr lang="en-US" dirty="0"/>
              <a:t>0.6667</a:t>
            </a:r>
          </a:p>
          <a:p>
            <a:r>
              <a:rPr lang="en-US" dirty="0">
                <a:solidFill>
                  <a:schemeClr val="tx1"/>
                </a:solidFill>
              </a:rPr>
              <a:t>Since the predictors are highly correlated, we are going ahead and testing another statistical algorithms to fit better for prediction.</a:t>
            </a: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116319-5713-4C85-9C4C-F054F5414C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643" y="44112"/>
            <a:ext cx="7236176" cy="3850556"/>
          </a:xfrm>
          <a:prstGeom prst="rect">
            <a:avLst/>
          </a:prstGeom>
        </p:spPr>
      </p:pic>
      <p:pic>
        <p:nvPicPr>
          <p:cNvPr id="1026" name="Picture 2" descr="Brahmanandam GIFs | GIFDB.com">
            <a:extLst>
              <a:ext uri="{FF2B5EF4-FFF2-40B4-BE49-F238E27FC236}">
                <a16:creationId xmlns:a16="http://schemas.microsoft.com/office/drawing/2014/main" id="{DDD3D26C-5775-571C-3668-C157A84B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700" y="180304"/>
            <a:ext cx="4251742" cy="243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801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C619A-E944-DD1E-570C-65E53D3E4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Random forest</a:t>
            </a:r>
          </a:p>
        </p:txBody>
      </p:sp>
      <p:graphicFrame>
        <p:nvGraphicFramePr>
          <p:cNvPr id="23" name="Content Placeholder 2">
            <a:extLst>
              <a:ext uri="{FF2B5EF4-FFF2-40B4-BE49-F238E27FC236}">
                <a16:creationId xmlns:a16="http://schemas.microsoft.com/office/drawing/2014/main" id="{0840D697-200C-5B83-8D09-CC22586ABD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22161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25207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BBEE5-1B6B-EB37-3457-43CFE04910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09600"/>
            <a:ext cx="3643674" cy="1905000"/>
          </a:xfrm>
        </p:spPr>
        <p:txBody>
          <a:bodyPr>
            <a:normAutofit/>
          </a:bodyPr>
          <a:lstStyle/>
          <a:p>
            <a:r>
              <a:rPr lang="en-US" sz="2800"/>
              <a:t>Accuracy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9AC57-BD2A-23BA-6C01-C2C459757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92" y="2666999"/>
            <a:ext cx="3643674" cy="1219201"/>
          </a:xfrm>
        </p:spPr>
        <p:txBody>
          <a:bodyPr anchor="t">
            <a:normAutofit/>
          </a:bodyPr>
          <a:lstStyle/>
          <a:p>
            <a:r>
              <a:rPr lang="en-US" sz="1800" dirty="0"/>
              <a:t>Performed with </a:t>
            </a:r>
            <a:r>
              <a:rPr lang="en-US" sz="1800" dirty="0" err="1"/>
              <a:t>ntrees</a:t>
            </a:r>
            <a:r>
              <a:rPr lang="en-US" sz="1800" dirty="0"/>
              <a:t> = 500</a:t>
            </a:r>
          </a:p>
          <a:p>
            <a:r>
              <a:rPr lang="en-US" sz="1800" dirty="0" err="1"/>
              <a:t>Splitted</a:t>
            </a:r>
            <a:r>
              <a:rPr lang="en-US" sz="1800" dirty="0"/>
              <a:t> data into 75:25 ratio for training and testing.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9C91A2B-3966-E9FB-2A7D-B7AE1CE2F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469875"/>
              </p:ext>
            </p:extLst>
          </p:nvPr>
        </p:nvGraphicFramePr>
        <p:xfrm>
          <a:off x="4630994" y="1088136"/>
          <a:ext cx="6916630" cy="4283932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191690">
                  <a:extLst>
                    <a:ext uri="{9D8B030D-6E8A-4147-A177-3AD203B41FA5}">
                      <a16:colId xmlns:a16="http://schemas.microsoft.com/office/drawing/2014/main" val="1942724192"/>
                    </a:ext>
                  </a:extLst>
                </a:gridCol>
                <a:gridCol w="3724940">
                  <a:extLst>
                    <a:ext uri="{9D8B030D-6E8A-4147-A177-3AD203B41FA5}">
                      <a16:colId xmlns:a16="http://schemas.microsoft.com/office/drawing/2014/main" val="738397224"/>
                    </a:ext>
                  </a:extLst>
                </a:gridCol>
              </a:tblGrid>
              <a:tr h="107098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 dirty="0" err="1">
                          <a:solidFill>
                            <a:schemeClr val="tx1"/>
                          </a:solidFill>
                          <a:effectLst/>
                        </a:rPr>
                        <a:t>Treshold</a:t>
                      </a:r>
                      <a:endParaRPr lang="en-US" sz="3100" b="1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3100" b="1" u="none" strike="noStrike" cap="none" spc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US" sz="3100" b="1" i="0" u="none" strike="noStrike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160827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10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49.40%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5394077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76.24%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5579778"/>
                  </a:ext>
                </a:extLst>
              </a:tr>
              <a:tr h="1070983">
                <a:tc>
                  <a:txBody>
                    <a:bodyPr/>
                    <a:lstStyle/>
                    <a:p>
                      <a:pPr algn="ct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100" u="none" strike="noStrike" cap="none" spc="0" dirty="0">
                          <a:solidFill>
                            <a:schemeClr val="tx1"/>
                          </a:solidFill>
                          <a:effectLst/>
                        </a:rPr>
                        <a:t>88.60%</a:t>
                      </a:r>
                      <a:endParaRPr lang="en-US" sz="31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0" marR="139585" marT="55834" marB="418756" anchor="b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161681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68324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E1BF9-E107-D9C0-9279-7D9401AEBE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 err="1"/>
              <a:t>XGBoost</a:t>
            </a:r>
            <a:r>
              <a:rPr lang="en-US" dirty="0"/>
              <a:t> Model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FB3315A-139D-F525-EE05-81F22323A4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3321228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264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7662B-37D1-B196-6181-9D60287A9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Model and results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173D45B-ABA6-87A1-AC63-8C0AA27DBD3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58412987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739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Graph on document with pen">
            <a:extLst>
              <a:ext uri="{FF2B5EF4-FFF2-40B4-BE49-F238E27FC236}">
                <a16:creationId xmlns:a16="http://schemas.microsoft.com/office/drawing/2014/main" id="{B762F6B0-D69F-E7F1-D209-0F1F19383D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15000"/>
          </a:blip>
          <a:srcRect t="1510" b="1422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3A4FE99-F5D7-70A1-E26F-FC43503D22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>
            <a:normAutofit/>
          </a:bodyPr>
          <a:lstStyle/>
          <a:p>
            <a:r>
              <a:rPr lang="en-US"/>
              <a:t>KNN -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8E8C9B-42A9-1CA5-F72B-9075C7135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9905998" cy="3124201"/>
          </a:xfrm>
        </p:spPr>
        <p:txBody>
          <a:bodyPr>
            <a:normAutofit/>
          </a:bodyPr>
          <a:lstStyle/>
          <a:p>
            <a:r>
              <a:rPr lang="en-US" dirty="0"/>
              <a:t>K-Nearest Neighbors  or well knows as KNN - Model.</a:t>
            </a:r>
          </a:p>
          <a:p>
            <a:r>
              <a:rPr lang="en-US" dirty="0"/>
              <a:t>The k value in the k-NN algorithm defines how many neighbors will be checked to determine the classification of a specific query point.</a:t>
            </a:r>
          </a:p>
          <a:p>
            <a:r>
              <a:rPr lang="en-US" dirty="0"/>
              <a:t>Easy to implement and adapts easily </a:t>
            </a:r>
          </a:p>
          <a:p>
            <a:r>
              <a:rPr lang="en-US" dirty="0"/>
              <a:t>Doesn’t scale well and issue with dimensionality. </a:t>
            </a:r>
          </a:p>
        </p:txBody>
      </p:sp>
    </p:spTree>
    <p:extLst>
      <p:ext uri="{BB962C8B-B14F-4D97-AF65-F5344CB8AC3E}">
        <p14:creationId xmlns:p14="http://schemas.microsoft.com/office/powerpoint/2010/main" val="3302029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BF0B1-917C-CE44-0531-4422E2CF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1" y="1430179"/>
            <a:ext cx="3029313" cy="3675908"/>
          </a:xfrm>
        </p:spPr>
        <p:txBody>
          <a:bodyPr anchor="ctr">
            <a:normAutofit/>
          </a:bodyPr>
          <a:lstStyle/>
          <a:p>
            <a:r>
              <a:rPr lang="en-US" sz="3700"/>
              <a:t>KNN – Model and accuracy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475056-B0EB-44BE-8568-61ABEFB2E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4" y="0"/>
            <a:ext cx="8132066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C8E2EC-73A4-48C2-B4D7-D7726BD908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9971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E82ABBDC-7A44-4AE8-A04F-B5495481B9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894952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E6DEC05-94A1-0124-12DE-47E7FAFBD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1036585"/>
              </p:ext>
            </p:extLst>
          </p:nvPr>
        </p:nvGraphicFramePr>
        <p:xfrm>
          <a:off x="5054375" y="965200"/>
          <a:ext cx="6046133" cy="46058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61151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EB083-351F-8D1E-5993-631BD027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Results and Discussions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11334E15-4B36-977C-A1AD-D3BDF871B0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15195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12129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7499D-F220-1BA4-6B75-506267D9FA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CED5E-242B-6B91-FA55-3117DA614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Due to huge chunk of old data, we noticed many extreme outliers in the means of total rooms and no of bedrooms.</a:t>
            </a:r>
          </a:p>
          <a:p>
            <a:r>
              <a:rPr lang="en-US" dirty="0"/>
              <a:t>As </a:t>
            </a:r>
            <a:r>
              <a:rPr lang="en-US" dirty="0" err="1"/>
              <a:t>shapiro</a:t>
            </a:r>
            <a:r>
              <a:rPr lang="en-US" dirty="0"/>
              <a:t> test is limited to 5000 observations cannot perform normality test.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2754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10B53-DB15-293B-4545-B42E619C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192" y="668028"/>
            <a:ext cx="3431919" cy="5215247"/>
          </a:xfrm>
        </p:spPr>
        <p:txBody>
          <a:bodyPr>
            <a:normAutofit/>
          </a:bodyPr>
          <a:lstStyle/>
          <a:p>
            <a:r>
              <a:rPr lang="en-US" sz="2800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C3A586-424F-B907-D130-E85114A33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9485" y="668029"/>
            <a:ext cx="6828142" cy="3353365"/>
          </a:xfrm>
        </p:spPr>
        <p:txBody>
          <a:bodyPr>
            <a:normAutofit/>
          </a:bodyPr>
          <a:lstStyle/>
          <a:p>
            <a:r>
              <a:rPr lang="en-US" sz="1800" dirty="0"/>
              <a:t>The original data was initially featured in the paper: Pace, R. Kelley, and Ronald Barry. "Sparse spatial autoregressions." Statistics &amp; Probability Letters 33.3 (1997): 291-297. They collected information on the variables using all the block groups in California from the 1990 Census.</a:t>
            </a:r>
          </a:p>
          <a:p>
            <a:r>
              <a:rPr lang="en-US" sz="1800" dirty="0"/>
              <a:t>Data dimensions : 20640 observations x14 variables</a:t>
            </a:r>
          </a:p>
          <a:p>
            <a:r>
              <a:rPr lang="en-US" sz="1800" dirty="0"/>
              <a:t>Created distance columns from major cities based on </a:t>
            </a:r>
            <a:r>
              <a:rPr lang="en-US" sz="1800" dirty="0" err="1"/>
              <a:t>Harversine</a:t>
            </a:r>
            <a:r>
              <a:rPr lang="en-US" sz="1800" dirty="0"/>
              <a:t> formula with latitudes and longitudes.</a:t>
            </a:r>
          </a:p>
          <a:p>
            <a:endParaRPr lang="en-US" sz="1800" dirty="0"/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4ADBDAD-3AD5-0DA9-4169-14B27E55F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8453" y="3713813"/>
            <a:ext cx="6490205" cy="1253298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83954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D875C-E09E-D069-189D-C86BDD1F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0465" y="609600"/>
            <a:ext cx="5122606" cy="1905000"/>
          </a:xfrm>
        </p:spPr>
        <p:txBody>
          <a:bodyPr>
            <a:normAutofit/>
          </a:bodyPr>
          <a:lstStyle/>
          <a:p>
            <a:r>
              <a:rPr lang="en-US" dirty="0"/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2A652A-B4F3-D9DA-2B9D-D8F72B12BA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0465" y="2666999"/>
            <a:ext cx="5122606" cy="3216276"/>
          </a:xfrm>
        </p:spPr>
        <p:txBody>
          <a:bodyPr anchor="t">
            <a:normAutofit/>
          </a:bodyPr>
          <a:lstStyle/>
          <a:p>
            <a:r>
              <a:rPr lang="en-US" dirty="0"/>
              <a:t>As going further, we would like to check what best can be done to improve the results by fixing the data. </a:t>
            </a:r>
          </a:p>
          <a:p>
            <a:r>
              <a:rPr lang="en-US" dirty="0"/>
              <a:t>Project will be uploaded to </a:t>
            </a:r>
            <a:r>
              <a:rPr lang="en-US" dirty="0" err="1"/>
              <a:t>github</a:t>
            </a:r>
            <a:r>
              <a:rPr lang="en-US" dirty="0"/>
              <a:t> and sample codes will be provided for other models.</a:t>
            </a:r>
          </a:p>
        </p:txBody>
      </p:sp>
      <p:pic>
        <p:nvPicPr>
          <p:cNvPr id="5" name="Picture 4" descr="Qr code&#10;&#10;Description automatically generated">
            <a:extLst>
              <a:ext uri="{FF2B5EF4-FFF2-40B4-BE49-F238E27FC236}">
                <a16:creationId xmlns:a16="http://schemas.microsoft.com/office/drawing/2014/main" id="{0276E9A0-E621-BDFD-87C6-6B5B118FB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643" y="645106"/>
            <a:ext cx="3652724" cy="5247747"/>
          </a:xfrm>
          <a:prstGeom prst="roundRect">
            <a:avLst>
              <a:gd name="adj" fmla="val 3517"/>
            </a:avLst>
          </a:pr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403293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E4B79-5E34-6B84-D8AA-548C7D809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4106" y="609600"/>
            <a:ext cx="3369133" cy="18889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Any Questions?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71ED39-39C2-0F71-0C08-FA8F7C2D0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915" y="1269699"/>
            <a:ext cx="6915663" cy="4322289"/>
          </a:xfrm>
          <a:prstGeom prst="roundRect">
            <a:avLst>
              <a:gd name="adj" fmla="val 3517"/>
            </a:avLst>
          </a:prstGeom>
          <a:noFill/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Brahmanandam thanks all fans for hilarious memes on his birthday | Telugu  Movie News - Times of India">
            <a:extLst>
              <a:ext uri="{FF2B5EF4-FFF2-40B4-BE49-F238E27FC236}">
                <a16:creationId xmlns:a16="http://schemas.microsoft.com/office/drawing/2014/main" id="{31100EEC-BC49-5F92-ADDA-63E0BDDA1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1922" y="2935040"/>
            <a:ext cx="3873500" cy="2486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8215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8224D-8BFB-1316-F142-9D512B3522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714375"/>
            <a:ext cx="3629801" cy="5076826"/>
          </a:xfrm>
        </p:spPr>
        <p:txBody>
          <a:bodyPr anchor="ctr">
            <a:normAutofit/>
          </a:bodyPr>
          <a:lstStyle/>
          <a:p>
            <a:r>
              <a:rPr lang="en-US" sz="4000" dirty="0"/>
              <a:t>Variable description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5F2C8-81E9-B836-7247-CEDEE70A7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435006"/>
            <a:ext cx="6253751" cy="6169980"/>
          </a:xfrm>
        </p:spPr>
        <p:txBody>
          <a:bodyPr>
            <a:normAutofit fontScale="32500" lnSpcReduction="20000"/>
          </a:bodyPr>
          <a:lstStyle/>
          <a:p>
            <a:pPr marL="0" indent="0">
              <a:buNone/>
            </a:pPr>
            <a:r>
              <a:rPr lang="en-US" sz="4300" b="1" dirty="0"/>
              <a:t>Response Variable :</a:t>
            </a:r>
            <a:endParaRPr lang="en-US" sz="4300" dirty="0"/>
          </a:p>
          <a:p>
            <a:pPr marL="0" indent="0">
              <a:buNone/>
            </a:pPr>
            <a:r>
              <a:rPr lang="en-US" sz="3700" dirty="0" err="1"/>
              <a:t>Median_House_Value</a:t>
            </a:r>
            <a:r>
              <a:rPr lang="en-US" sz="3700" dirty="0"/>
              <a:t> : Median house value for households within a block (measured in US Dollars) [$]</a:t>
            </a:r>
          </a:p>
          <a:p>
            <a:pPr marL="0" indent="0">
              <a:buNone/>
            </a:pPr>
            <a:r>
              <a:rPr lang="en-US" sz="3700" b="1" dirty="0"/>
              <a:t>Potential Predictor variables :</a:t>
            </a:r>
            <a:endParaRPr lang="en-US" sz="3700" dirty="0"/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Median_Income</a:t>
            </a:r>
            <a:r>
              <a:rPr lang="en-US" sz="3700" b="1" dirty="0"/>
              <a:t> :</a:t>
            </a:r>
            <a:r>
              <a:rPr lang="en-US" sz="3700" dirty="0"/>
              <a:t>Median income for households within a block of houses (measured in tens of thousands of US Dollars) [10k$]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Median_Age</a:t>
            </a:r>
            <a:r>
              <a:rPr lang="en-US" sz="3700" b="1" dirty="0"/>
              <a:t> :</a:t>
            </a:r>
            <a:r>
              <a:rPr lang="en-US" sz="3700" dirty="0"/>
              <a:t> Median age of a house within a block; a lower number is a newer building [years]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Total_Rooms</a:t>
            </a:r>
            <a:r>
              <a:rPr lang="en-US" sz="3700" b="1" dirty="0"/>
              <a:t> :</a:t>
            </a:r>
            <a:r>
              <a:rPr lang="en-US" sz="3700" dirty="0"/>
              <a:t> Total number of 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Total_Bedrooms</a:t>
            </a:r>
            <a:r>
              <a:rPr lang="en-US" sz="3700" b="1" dirty="0"/>
              <a:t> :</a:t>
            </a:r>
            <a:r>
              <a:rPr lang="en-US" sz="3700" dirty="0"/>
              <a:t> Total number of bedrooms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Population :</a:t>
            </a:r>
            <a:r>
              <a:rPr lang="en-US" sz="3700" dirty="0"/>
              <a:t> Total number of people residing within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Households :</a:t>
            </a:r>
            <a:r>
              <a:rPr lang="en-US" sz="3700" dirty="0"/>
              <a:t> Total number of households, a group of people residing within a home unit, for a block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Latitude :</a:t>
            </a:r>
            <a:r>
              <a:rPr lang="en-US" sz="3700" dirty="0"/>
              <a:t> A measure of how far north a house is; a higher value is farther north [°]</a:t>
            </a:r>
          </a:p>
          <a:p>
            <a:pPr>
              <a:buFont typeface="+mj-lt"/>
              <a:buAutoNum type="arabicPeriod"/>
            </a:pPr>
            <a:r>
              <a:rPr lang="en-US" sz="3700" b="1" dirty="0"/>
              <a:t>Longitude :</a:t>
            </a:r>
            <a:r>
              <a:rPr lang="en-US" sz="3700" dirty="0"/>
              <a:t> A measure of how far west a house is; a higher value is farther west [°]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Distance_to_coast</a:t>
            </a:r>
            <a:r>
              <a:rPr lang="en-US" sz="3700" b="1" dirty="0"/>
              <a:t> :</a:t>
            </a:r>
            <a:r>
              <a:rPr lang="en-US" sz="3700" dirty="0"/>
              <a:t> Distance to the nearest coast point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Distance_to_Los</a:t>
            </a:r>
            <a:r>
              <a:rPr lang="en-US" sz="3700" b="1" dirty="0"/>
              <a:t> Angeles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Los Angeles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</a:t>
            </a:r>
            <a:r>
              <a:rPr lang="en-US" sz="3700" b="1" dirty="0"/>
              <a:t> Diego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Diego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Distance_to_SanJose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Jose [m]</a:t>
            </a:r>
          </a:p>
          <a:p>
            <a:pPr>
              <a:buFont typeface="+mj-lt"/>
              <a:buAutoNum type="arabicPeriod"/>
            </a:pPr>
            <a:r>
              <a:rPr lang="en-US" sz="3700" b="1" dirty="0" err="1"/>
              <a:t>Distance_to_SanFrancisco</a:t>
            </a:r>
            <a:r>
              <a:rPr lang="en-US" sz="3700" b="1" dirty="0"/>
              <a:t> :</a:t>
            </a:r>
            <a:r>
              <a:rPr lang="en-US" sz="3700" dirty="0"/>
              <a:t> Distance to the </a:t>
            </a:r>
            <a:r>
              <a:rPr lang="en-US" sz="3700" dirty="0" err="1"/>
              <a:t>centre</a:t>
            </a:r>
            <a:r>
              <a:rPr lang="en-US" sz="3700" dirty="0"/>
              <a:t> of San Francisco [m]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32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6496C-8883-A3D3-644D-FDD02DA5A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79" y="714375"/>
            <a:ext cx="3332955" cy="5076826"/>
          </a:xfrm>
        </p:spPr>
        <p:txBody>
          <a:bodyPr anchor="ctr">
            <a:normAutofit/>
          </a:bodyPr>
          <a:lstStyle/>
          <a:p>
            <a:r>
              <a:rPr lang="en-US" sz="4000"/>
              <a:t>Statistical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0073F-8ACF-9C1C-6A16-B8B55DA0C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3046" y="714375"/>
            <a:ext cx="6253751" cy="5076825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A73B0-7161-3323-3E85-034DEBB4E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3356" y="1436891"/>
            <a:ext cx="7493887" cy="4354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96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0F311-815C-6B52-74DE-E2BFAC120F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630" y="4363271"/>
            <a:ext cx="10200986" cy="10668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analysis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C069419-B83B-4E10-A3EF-91A86B5D35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738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D6FC6F-71A3-B027-CAB4-F6E32953B4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7399" y="361244"/>
            <a:ext cx="6274430" cy="37332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032320-28DD-A92F-8482-D4ABD3874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1830" y="536293"/>
            <a:ext cx="5467634" cy="345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000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3D stairs design">
            <a:extLst>
              <a:ext uri="{FF2B5EF4-FFF2-40B4-BE49-F238E27FC236}">
                <a16:creationId xmlns:a16="http://schemas.microsoft.com/office/drawing/2014/main" id="{296F9415-E344-6C56-8A9A-23A7C2036C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alphaModFix amt="25000"/>
          </a:blip>
          <a:srcRect t="20014" b="498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1A5DD6-0589-52BE-AEB8-C5442F0E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609601"/>
            <a:ext cx="8676222" cy="3200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rPr>
              <a:t>Statistical models</a:t>
            </a:r>
          </a:p>
        </p:txBody>
      </p:sp>
    </p:spTree>
    <p:extLst>
      <p:ext uri="{BB962C8B-B14F-4D97-AF65-F5344CB8AC3E}">
        <p14:creationId xmlns:p14="http://schemas.microsoft.com/office/powerpoint/2010/main" val="64697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CF5D5-2233-5FBA-5C02-028728362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468582"/>
          </a:xfrm>
        </p:spPr>
        <p:txBody>
          <a:bodyPr>
            <a:normAutofit/>
          </a:bodyPr>
          <a:lstStyle/>
          <a:p>
            <a:r>
              <a:rPr lang="en-US" dirty="0"/>
              <a:t>Multi linear regression (MLR)</a:t>
            </a: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0366FE45-3B1F-9010-48EE-BD1BC94E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700114"/>
              </p:ext>
            </p:extLst>
          </p:nvPr>
        </p:nvGraphicFramePr>
        <p:xfrm>
          <a:off x="1141413" y="2286000"/>
          <a:ext cx="9906000" cy="3387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66650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FE285-9A66-45B9-1538-E00848FF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609599"/>
            <a:ext cx="6132446" cy="2009775"/>
          </a:xfrm>
        </p:spPr>
        <p:txBody>
          <a:bodyPr>
            <a:normAutofit/>
          </a:bodyPr>
          <a:lstStyle/>
          <a:p>
            <a:pPr algn="ctr"/>
            <a:r>
              <a:rPr lang="en-US" dirty="0" err="1"/>
              <a:t>mlr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F9AB12-D386-2881-6237-BDDA5427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932367"/>
            <a:ext cx="5216470" cy="985929"/>
          </a:xfrm>
          <a:custGeom>
            <a:avLst/>
            <a:gdLst/>
            <a:ahLst/>
            <a:cxnLst/>
            <a:rect l="l" t="t" r="r" b="b"/>
            <a:pathLst>
              <a:path w="3416888" h="2057399">
                <a:moveTo>
                  <a:pt x="120172" y="0"/>
                </a:moveTo>
                <a:lnTo>
                  <a:pt x="3296716" y="0"/>
                </a:lnTo>
                <a:cubicBezTo>
                  <a:pt x="3363085" y="0"/>
                  <a:pt x="3416888" y="53803"/>
                  <a:pt x="3416888" y="120172"/>
                </a:cubicBezTo>
                <a:lnTo>
                  <a:pt x="3416888" y="2057399"/>
                </a:lnTo>
                <a:lnTo>
                  <a:pt x="0" y="2057399"/>
                </a:lnTo>
                <a:lnTo>
                  <a:pt x="0" y="120172"/>
                </a:lnTo>
                <a:cubicBezTo>
                  <a:pt x="0" y="53803"/>
                  <a:pt x="53803" y="0"/>
                  <a:pt x="120172" y="0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D7BE8-8AD9-7AEB-F371-9EA6BD59C0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932367"/>
            <a:ext cx="5088467" cy="3288445"/>
          </a:xfrm>
        </p:spPr>
        <p:txBody>
          <a:bodyPr>
            <a:normAutofit/>
          </a:bodyPr>
          <a:lstStyle/>
          <a:p>
            <a:r>
              <a:rPr lang="en-US" dirty="0"/>
              <a:t>All the predictors are highly significant.</a:t>
            </a:r>
          </a:p>
          <a:p>
            <a:r>
              <a:rPr lang="en-US" dirty="0"/>
              <a:t>Although the adjusted r^2 value is 0.62, the model violates the assumptions.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A081DA-6C0E-2F9A-729D-748A46C50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1" y="2918297"/>
            <a:ext cx="5216470" cy="3288445"/>
          </a:xfrm>
          <a:custGeom>
            <a:avLst/>
            <a:gdLst/>
            <a:ahLst/>
            <a:cxnLst/>
            <a:rect l="l" t="t" r="r" b="b"/>
            <a:pathLst>
              <a:path w="3416888" h="3240120">
                <a:moveTo>
                  <a:pt x="0" y="0"/>
                </a:moveTo>
                <a:lnTo>
                  <a:pt x="3416888" y="0"/>
                </a:lnTo>
                <a:lnTo>
                  <a:pt x="3416888" y="3119948"/>
                </a:lnTo>
                <a:cubicBezTo>
                  <a:pt x="3416888" y="3186317"/>
                  <a:pt x="3363085" y="3240120"/>
                  <a:pt x="3296716" y="3240120"/>
                </a:cubicBezTo>
                <a:lnTo>
                  <a:pt x="120172" y="3240120"/>
                </a:lnTo>
                <a:cubicBezTo>
                  <a:pt x="53803" y="3240120"/>
                  <a:pt x="0" y="3186317"/>
                  <a:pt x="0" y="3119948"/>
                </a:cubicBezTo>
                <a:close/>
              </a:path>
            </a:pathLst>
          </a:custGeom>
          <a:ln w="38100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2376155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FEE59-CDFC-E1B6-2872-96A4C6388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1" y="714375"/>
            <a:ext cx="4205534" cy="5076826"/>
          </a:xfrm>
        </p:spPr>
        <p:txBody>
          <a:bodyPr anchor="ctr">
            <a:normAutofit/>
          </a:bodyPr>
          <a:lstStyle/>
          <a:p>
            <a:r>
              <a:rPr lang="en-US" sz="2500" dirty="0"/>
              <a:t>Assumption check and transformation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5136A9-49F9-4DA0-A741-F065B0FA0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3356" y="0"/>
            <a:ext cx="7558643" cy="6858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innerShdw blurRad="63500" dist="508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12F6C7-0423-4B6F-AECE-710C84891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446539" y="3195797"/>
            <a:ext cx="6858000" cy="466406"/>
          </a:xfrm>
          <a:prstGeom prst="rect">
            <a:avLst/>
          </a:prstGeom>
          <a:gradFill>
            <a:gsLst>
              <a:gs pos="0">
                <a:srgbClr val="363D46">
                  <a:alpha val="0"/>
                </a:srgbClr>
              </a:gs>
              <a:gs pos="100000">
                <a:srgbClr val="363D46">
                  <a:lumMod val="75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7208205-03EE-4EC8-9C34-59270C1880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2336" y="0"/>
            <a:ext cx="0" cy="6858000"/>
          </a:xfrm>
          <a:prstGeom prst="line">
            <a:avLst/>
          </a:prstGeom>
          <a:solidFill>
            <a:srgbClr val="FFFFFF"/>
          </a:solidFill>
          <a:ln w="38100" cap="flat">
            <a:gradFill flip="none" rotWithShape="1">
              <a:gsLst>
                <a:gs pos="0">
                  <a:srgbClr val="363D46"/>
                </a:gs>
                <a:gs pos="100000">
                  <a:srgbClr val="363D46">
                    <a:lumMod val="75000"/>
                  </a:srgbClr>
                </a:gs>
              </a:gsLst>
              <a:lin ang="5400000" scaled="0"/>
              <a:tileRect/>
            </a:gra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ECAF5B-7ACE-BBB8-870A-8E98B1B863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559" y="3711222"/>
            <a:ext cx="6253751" cy="23622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Transformed model based on </a:t>
            </a:r>
            <a:r>
              <a:rPr lang="en-US" dirty="0" err="1">
                <a:solidFill>
                  <a:schemeClr val="tx1"/>
                </a:solidFill>
              </a:rPr>
              <a:t>boxcox</a:t>
            </a:r>
            <a:r>
              <a:rPr lang="en-US" dirty="0">
                <a:solidFill>
                  <a:schemeClr val="tx1"/>
                </a:solidFill>
              </a:rPr>
              <a:t> lambda value.</a:t>
            </a:r>
          </a:p>
          <a:p>
            <a:r>
              <a:rPr lang="en-US" dirty="0">
                <a:solidFill>
                  <a:schemeClr val="tx1"/>
                </a:solidFill>
              </a:rPr>
              <a:t>Removed insignificant predictors to enhance performance and remove overfit.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6EA8A09-2ED4-52F0-5CE2-9506D6E6C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539" y="378766"/>
            <a:ext cx="6853615" cy="3196753"/>
          </a:xfrm>
          <a:prstGeom prst="rect">
            <a:avLst/>
          </a:prstGeom>
        </p:spPr>
      </p:pic>
      <p:pic>
        <p:nvPicPr>
          <p:cNvPr id="2050" name="Picture 2" descr="Confused Gif - Confusion Tired Brahmi - Kulfy">
            <a:extLst>
              <a:ext uri="{FF2B5EF4-FFF2-40B4-BE49-F238E27FC236}">
                <a16:creationId xmlns:a16="http://schemas.microsoft.com/office/drawing/2014/main" id="{4A6694AD-F863-0841-32ED-AC4416F4E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" y="218941"/>
            <a:ext cx="4307534" cy="231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7433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401</TotalTime>
  <Words>903</Words>
  <Application>Microsoft Macintosh PowerPoint</Application>
  <PresentationFormat>Widescreen</PresentationFormat>
  <Paragraphs>90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Century Gothic</vt:lpstr>
      <vt:lpstr>Mesh</vt:lpstr>
      <vt:lpstr>What can it be the price of house in California?</vt:lpstr>
      <vt:lpstr>Data Source</vt:lpstr>
      <vt:lpstr>Variable description</vt:lpstr>
      <vt:lpstr>Statistical analysis</vt:lpstr>
      <vt:lpstr>Statistical analysis</vt:lpstr>
      <vt:lpstr>Statistical models</vt:lpstr>
      <vt:lpstr>Multi linear regression (MLR)</vt:lpstr>
      <vt:lpstr>mlr</vt:lpstr>
      <vt:lpstr>Assumption check and transformation</vt:lpstr>
      <vt:lpstr>Accuracy and AUC</vt:lpstr>
      <vt:lpstr>Conclusion</vt:lpstr>
      <vt:lpstr>Random forest</vt:lpstr>
      <vt:lpstr>Accuracy</vt:lpstr>
      <vt:lpstr>XGBoost Model</vt:lpstr>
      <vt:lpstr>Model and results</vt:lpstr>
      <vt:lpstr>KNN - Model</vt:lpstr>
      <vt:lpstr>KNN – Model and accuracy </vt:lpstr>
      <vt:lpstr>Results and Discussions </vt:lpstr>
      <vt:lpstr>Limitations </vt:lpstr>
      <vt:lpstr>Future Scope</vt:lpstr>
      <vt:lpstr>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can be the price of house in California?</dc:title>
  <dc:creator>Manikanta Reddy Kallam</dc:creator>
  <cp:lastModifiedBy>Manikanta Reddy Kallam</cp:lastModifiedBy>
  <cp:revision>41</cp:revision>
  <dcterms:created xsi:type="dcterms:W3CDTF">2023-04-26T23:09:17Z</dcterms:created>
  <dcterms:modified xsi:type="dcterms:W3CDTF">2023-04-27T20:56:55Z</dcterms:modified>
</cp:coreProperties>
</file>